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xlsx" ContentType="application/vnd.openxmlformats-officedocument.spreadsheetml.sheet"/>
  <Default Extension="emf" ContentType="image/x-emf"/>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2.1-->
<p:presentation xmlns:r="http://schemas.openxmlformats.org/officeDocument/2006/relationships" xmlns:a="http://schemas.openxmlformats.org/drawingml/2006/main" xmlns:p="http://schemas.openxmlformats.org/presentationml/2006/main" saveSubsetFonts="1">
  <p:sldMasterIdLst>
    <p:sldMasterId id="2147483662" r:id="rId1"/>
  </p:sldMasterIdLst>
  <p:notesMasterIdLst>
    <p:notesMasterId r:id="rId2"/>
  </p:notesMasterIdLst>
  <p:sldIdLst>
    <p:sldId id="263" r:id="rId3"/>
    <p:sldId id="268" r:id="rId4"/>
    <p:sldId id="271" r:id="rId5"/>
    <p:sldId id="274" r:id="rId6"/>
    <p:sldId id="277" r:id="rId7"/>
    <p:sldId id="280" r:id="rId8"/>
    <p:sldId id="283" r:id="rId9"/>
    <p:sldId id="286" r:id="rId10"/>
    <p:sldId id="289" r:id="rId11"/>
    <p:sldId id="292" r:id="rId12"/>
    <p:sldId id="295" r:id="rId13"/>
    <p:sldId id="298" r:id="rId14"/>
    <p:sldId id="301" r:id="rId15"/>
    <p:sldId id="304" r:id="rId16"/>
    <p:sldId id="307" r:id="rId17"/>
    <p:sldId id="310" r:id="rId18"/>
    <p:sldId id="313" r:id="rId19"/>
    <p:sldId id="316" r:id="rId20"/>
    <p:sldId id="319" r:id="rId21"/>
    <p:sldId id="322" r:id="rId22"/>
    <p:sldId id="325" r:id="rId23"/>
    <p:sldId id="328" r:id="rId24"/>
    <p:sldId id="331" r:id="rId25"/>
    <p:sldId id="334" r:id="rId26"/>
    <p:sldId id="337" r:id="rId27"/>
    <p:sldId id="340" r:id="rId28"/>
    <p:sldId id="343" r:id="rId29"/>
    <p:sldId id="346" r:id="rId30"/>
    <p:sldId id="349" r:id="rId31"/>
    <p:sldId id="352" r:id="rId32"/>
    <p:sldId id="355" r:id="rId33"/>
    <p:sldId id="358" r:id="rId34"/>
    <p:sldId id="361" r:id="rId35"/>
  </p:sldIdLst>
  <p:sldSz cx="12192000" cy="6858000"/>
  <p:notesSz cx="6858000" cy="91440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fill>
          <a:solidFill>
            <a:schemeClr val="accent1">
              <a:alpha val="40000"/>
            </a:schemeClr>
          </a:solidFill>
        </a:fill>
      </a:tcStyle>
    </a:band1H>
    <a:band1V>
      <a:tcStyle>
        <a:tcBdr>
          <a:top>
            <a:lnRef idx="1">
              <a:schemeClr val="accent1"/>
            </a:lnRef>
          </a:top>
          <a:bottom>
            <a:lnRef idx="1">
              <a:schemeClr val="accent1"/>
            </a:lnRef>
          </a:bottom>
        </a:tcBdr>
        <a:fill>
          <a:solidFill>
            <a:schemeClr val="accent1">
              <a:alpha val="40000"/>
            </a:schemeClr>
          </a:solidFill>
        </a:fill>
      </a:tcStyle>
    </a:band1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96" d="100"/>
          <a:sy n="96" d="100"/>
        </p:scale>
        <p:origin x="356" y="56"/>
      </p:cViewPr>
      <p:guideLst/>
    </p:cSldViewPr>
  </p:slideViewPr>
  <p:notesTextViewPr>
    <p:cViewPr>
      <p:scale>
        <a:sx n="1" d="1"/>
        <a:sy n="1" d="1"/>
      </p:scale>
      <p:origin x="0" y="0"/>
    </p:cViewPr>
  </p:notesTextViewPr>
  <p:notesViewPr>
    <p:cSldViewPr snapToGrid="0">
      <p:cViewPr varScale="1">
        <p:scale>
          <a:sx n="74" d="100"/>
          <a:sy n="74" d="100"/>
        </p:scale>
        <p:origin x="3252" y="66"/>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tags" Target="tags/tag1.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heme" Target="theme/theme1.xml" /><Relationship Id="rId4" Type="http://schemas.openxmlformats.org/officeDocument/2006/relationships/slide" Target="slides/slide2.xml" /><Relationship Id="rId40" Type="http://schemas.openxmlformats.org/officeDocument/2006/relationships/tableStyles" Target="tableStyles.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Microsoft_Excel_Worksheet1.xlsx" /></Relationships>
</file>

<file path=ppt/charts/_rels/chart10.xml.rels>&#65279;<?xml version="1.0" encoding="utf-8" standalone="yes"?><Relationships xmlns="http://schemas.openxmlformats.org/package/2006/relationships"><Relationship Id="rId1" Type="http://schemas.openxmlformats.org/officeDocument/2006/relationships/package" Target="../embeddings/Microsoft_Excel_Worksheet10.xlsx" /></Relationships>
</file>

<file path=ppt/charts/_rels/chart11.xml.rels>&#65279;<?xml version="1.0" encoding="utf-8" standalone="yes"?><Relationships xmlns="http://schemas.openxmlformats.org/package/2006/relationships"><Relationship Id="rId1" Type="http://schemas.openxmlformats.org/officeDocument/2006/relationships/package" Target="../embeddings/Microsoft_Excel_Worksheet11.xlsx" /></Relationships>
</file>

<file path=ppt/charts/_rels/chart12.xml.rels>&#65279;<?xml version="1.0" encoding="utf-8" standalone="yes"?><Relationships xmlns="http://schemas.openxmlformats.org/package/2006/relationships"><Relationship Id="rId1" Type="http://schemas.openxmlformats.org/officeDocument/2006/relationships/package" Target="../embeddings/Microsoft_Excel_Worksheet12.xlsx" /></Relationships>
</file>

<file path=ppt/charts/_rels/chart13.xml.rels>&#65279;<?xml version="1.0" encoding="utf-8" standalone="yes"?><Relationships xmlns="http://schemas.openxmlformats.org/package/2006/relationships"><Relationship Id="rId1" Type="http://schemas.openxmlformats.org/officeDocument/2006/relationships/package" Target="../embeddings/Microsoft_Excel_Worksheet13.xlsx" /></Relationships>
</file>

<file path=ppt/charts/_rels/chart14.xml.rels>&#65279;<?xml version="1.0" encoding="utf-8" standalone="yes"?><Relationships xmlns="http://schemas.openxmlformats.org/package/2006/relationships"><Relationship Id="rId1" Type="http://schemas.openxmlformats.org/officeDocument/2006/relationships/package" Target="../embeddings/Microsoft_Excel_Worksheet14.xlsx" /></Relationships>
</file>

<file path=ppt/charts/_rels/chart15.xml.rels>&#65279;<?xml version="1.0" encoding="utf-8" standalone="yes"?><Relationships xmlns="http://schemas.openxmlformats.org/package/2006/relationships"><Relationship Id="rId1" Type="http://schemas.openxmlformats.org/officeDocument/2006/relationships/package" Target="../embeddings/Microsoft_Excel_Worksheet15.xlsx" /></Relationships>
</file>

<file path=ppt/charts/_rels/chart16.xml.rels>&#65279;<?xml version="1.0" encoding="utf-8" standalone="yes"?><Relationships xmlns="http://schemas.openxmlformats.org/package/2006/relationships"><Relationship Id="rId1" Type="http://schemas.openxmlformats.org/officeDocument/2006/relationships/package" Target="../embeddings/Microsoft_Excel_Worksheet16.xlsx" /></Relationships>
</file>

<file path=ppt/charts/_rels/chart17.xml.rels>&#65279;<?xml version="1.0" encoding="utf-8" standalone="yes"?><Relationships xmlns="http://schemas.openxmlformats.org/package/2006/relationships"><Relationship Id="rId1" Type="http://schemas.openxmlformats.org/officeDocument/2006/relationships/package" Target="../embeddings/Microsoft_Excel_Worksheet17.xlsx" /></Relationships>
</file>

<file path=ppt/charts/_rels/chart18.xml.rels>&#65279;<?xml version="1.0" encoding="utf-8" standalone="yes"?><Relationships xmlns="http://schemas.openxmlformats.org/package/2006/relationships"><Relationship Id="rId1" Type="http://schemas.openxmlformats.org/officeDocument/2006/relationships/package" Target="../embeddings/Microsoft_Excel_Worksheet18.xlsx" /></Relationships>
</file>

<file path=ppt/charts/_rels/chart19.xml.rels>&#65279;<?xml version="1.0" encoding="utf-8" standalone="yes"?><Relationships xmlns="http://schemas.openxmlformats.org/package/2006/relationships"><Relationship Id="rId1" Type="http://schemas.openxmlformats.org/officeDocument/2006/relationships/package" Target="../embeddings/Microsoft_Excel_Worksheet19.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Microsoft_Excel_Worksheet2.xlsx" /></Relationships>
</file>

<file path=ppt/charts/_rels/chart20.xml.rels>&#65279;<?xml version="1.0" encoding="utf-8" standalone="yes"?><Relationships xmlns="http://schemas.openxmlformats.org/package/2006/relationships"><Relationship Id="rId1" Type="http://schemas.openxmlformats.org/officeDocument/2006/relationships/package" Target="../embeddings/Microsoft_Excel_Worksheet20.xlsx" /></Relationships>
</file>

<file path=ppt/charts/_rels/chart21.xml.rels>&#65279;<?xml version="1.0" encoding="utf-8" standalone="yes"?><Relationships xmlns="http://schemas.openxmlformats.org/package/2006/relationships"><Relationship Id="rId1" Type="http://schemas.openxmlformats.org/officeDocument/2006/relationships/package" Target="../embeddings/Microsoft_Excel_Worksheet21.xlsx" /></Relationships>
</file>

<file path=ppt/charts/_rels/chart22.xml.rels>&#65279;<?xml version="1.0" encoding="utf-8" standalone="yes"?><Relationships xmlns="http://schemas.openxmlformats.org/package/2006/relationships"><Relationship Id="rId1" Type="http://schemas.openxmlformats.org/officeDocument/2006/relationships/package" Target="../embeddings/Microsoft_Excel_Worksheet22.xlsx" /></Relationships>
</file>

<file path=ppt/charts/_rels/chart23.xml.rels>&#65279;<?xml version="1.0" encoding="utf-8" standalone="yes"?><Relationships xmlns="http://schemas.openxmlformats.org/package/2006/relationships"><Relationship Id="rId1" Type="http://schemas.openxmlformats.org/officeDocument/2006/relationships/package" Target="../embeddings/Microsoft_Excel_Worksheet23.xlsx" /></Relationships>
</file>

<file path=ppt/charts/_rels/chart24.xml.rels>&#65279;<?xml version="1.0" encoding="utf-8" standalone="yes"?><Relationships xmlns="http://schemas.openxmlformats.org/package/2006/relationships"><Relationship Id="rId1" Type="http://schemas.openxmlformats.org/officeDocument/2006/relationships/package" Target="../embeddings/Microsoft_Excel_Worksheet24.xlsx" /></Relationships>
</file>

<file path=ppt/charts/_rels/chart25.xml.rels>&#65279;<?xml version="1.0" encoding="utf-8" standalone="yes"?><Relationships xmlns="http://schemas.openxmlformats.org/package/2006/relationships"><Relationship Id="rId1" Type="http://schemas.openxmlformats.org/officeDocument/2006/relationships/package" Target="../embeddings/Microsoft_Excel_Worksheet25.xlsx" /></Relationships>
</file>

<file path=ppt/charts/_rels/chart26.xml.rels>&#65279;<?xml version="1.0" encoding="utf-8" standalone="yes"?><Relationships xmlns="http://schemas.openxmlformats.org/package/2006/relationships"><Relationship Id="rId1" Type="http://schemas.openxmlformats.org/officeDocument/2006/relationships/package" Target="../embeddings/Microsoft_Excel_Worksheet26.xlsx" /></Relationships>
</file>

<file path=ppt/charts/_rels/chart27.xml.rels>&#65279;<?xml version="1.0" encoding="utf-8" standalone="yes"?><Relationships xmlns="http://schemas.openxmlformats.org/package/2006/relationships"><Relationship Id="rId1" Type="http://schemas.openxmlformats.org/officeDocument/2006/relationships/package" Target="../embeddings/Microsoft_Excel_Worksheet27.xlsx" /></Relationships>
</file>

<file path=ppt/charts/_rels/chart28.xml.rels>&#65279;<?xml version="1.0" encoding="utf-8" standalone="yes"?><Relationships xmlns="http://schemas.openxmlformats.org/package/2006/relationships"><Relationship Id="rId1" Type="http://schemas.openxmlformats.org/officeDocument/2006/relationships/package" Target="../embeddings/Microsoft_Excel_Worksheet28.xlsx" /></Relationships>
</file>

<file path=ppt/charts/_rels/chart29.xml.rels>&#65279;<?xml version="1.0" encoding="utf-8" standalone="yes"?><Relationships xmlns="http://schemas.openxmlformats.org/package/2006/relationships"><Relationship Id="rId1" Type="http://schemas.openxmlformats.org/officeDocument/2006/relationships/package" Target="../embeddings/Microsoft_Excel_Worksheet29.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Microsoft_Excel_Worksheet3.xlsx" /></Relationships>
</file>

<file path=ppt/charts/_rels/chart30.xml.rels>&#65279;<?xml version="1.0" encoding="utf-8" standalone="yes"?><Relationships xmlns="http://schemas.openxmlformats.org/package/2006/relationships"><Relationship Id="rId1" Type="http://schemas.openxmlformats.org/officeDocument/2006/relationships/package" Target="../embeddings/Microsoft_Excel_Worksheet30.xlsx" /></Relationships>
</file>

<file path=ppt/charts/_rels/chart31.xml.rels>&#65279;<?xml version="1.0" encoding="utf-8" standalone="yes"?><Relationships xmlns="http://schemas.openxmlformats.org/package/2006/relationships"><Relationship Id="rId1" Type="http://schemas.openxmlformats.org/officeDocument/2006/relationships/package" Target="../embeddings/Microsoft_Excel_Worksheet31.xlsx" /></Relationships>
</file>

<file path=ppt/charts/_rels/chart32.xml.rels>&#65279;<?xml version="1.0" encoding="utf-8" standalone="yes"?><Relationships xmlns="http://schemas.openxmlformats.org/package/2006/relationships"><Relationship Id="rId1" Type="http://schemas.openxmlformats.org/officeDocument/2006/relationships/package" Target="../embeddings/Microsoft_Excel_Worksheet32.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Microsoft_Excel_Worksheet4.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Microsoft_Excel_Worksheet5.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Microsoft_Excel_Worksheet6.xlsx" /></Relationships>
</file>

<file path=ppt/charts/_rels/chart7.xml.rels>&#65279;<?xml version="1.0" encoding="utf-8" standalone="yes"?><Relationships xmlns="http://schemas.openxmlformats.org/package/2006/relationships"><Relationship Id="rId1" Type="http://schemas.openxmlformats.org/officeDocument/2006/relationships/package" Target="../embeddings/Microsoft_Excel_Worksheet7.xlsx" /></Relationships>
</file>

<file path=ppt/charts/_rels/chart8.xml.rels>&#65279;<?xml version="1.0" encoding="utf-8" standalone="yes"?><Relationships xmlns="http://schemas.openxmlformats.org/package/2006/relationships"><Relationship Id="rId1" Type="http://schemas.openxmlformats.org/officeDocument/2006/relationships/package" Target="../embeddings/Microsoft_Excel_Worksheet8.xlsx" /></Relationships>
</file>

<file path=ppt/charts/_rels/chart9.xml.rels>&#65279;<?xml version="1.0" encoding="utf-8" standalone="yes"?><Relationships xmlns="http://schemas.openxmlformats.org/package/2006/relationships"><Relationship Id="rId1" Type="http://schemas.openxmlformats.org/officeDocument/2006/relationships/package" Target="../embeddings/Microsoft_Excel_Worksheet9.xlsx" /></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52</c:v>
                </c:pt>
                <c:pt idx="1">
                  <c:v>33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49</c:v>
                </c:pt>
                <c:pt idx="1">
                  <c:v>31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42</c:v>
                </c:pt>
                <c:pt idx="1">
                  <c:v>43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Sheet1!$B$2:$B$7</c:f>
              <c:numCache>
                <c:ptCount val="6"/>
                <c:pt idx="0">
                  <c:v>82</c:v>
                </c:pt>
                <c:pt idx="1">
                  <c:v>10</c:v>
                </c:pt>
                <c:pt idx="2">
                  <c:v>3</c:v>
                </c:pt>
                <c:pt idx="3">
                  <c:v>2</c:v>
                </c:pt>
                <c:pt idx="4">
                  <c:v>3</c:v>
                </c:pt>
                <c:pt idx="5">
                  <c:v>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Sheet1!$C$2:$C$7</c:f>
              <c:numCache>
                <c:ptCount val="6"/>
                <c:pt idx="0">
                  <c:v>40</c:v>
                </c:pt>
                <c:pt idx="1">
                  <c:v>8</c:v>
                </c:pt>
                <c:pt idx="2">
                  <c:v>30</c:v>
                </c:pt>
                <c:pt idx="3">
                  <c:v>8</c:v>
                </c:pt>
                <c:pt idx="4">
                  <c:v>13</c:v>
                </c:pt>
                <c:pt idx="5">
                  <c:v>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Sheet1!$D$2:$D$7</c:f>
              <c:numCache>
                <c:ptCount val="6"/>
                <c:pt idx="0">
                  <c:v>38</c:v>
                </c:pt>
                <c:pt idx="1">
                  <c:v>11</c:v>
                </c:pt>
                <c:pt idx="2">
                  <c:v>22</c:v>
                </c:pt>
                <c:pt idx="3">
                  <c:v>11</c:v>
                </c:pt>
                <c:pt idx="4">
                  <c:v>16</c:v>
                </c:pt>
                <c:pt idx="5">
                  <c:v>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Sheet1!$B$2:$B$6</c:f>
              <c:numCache>
                <c:ptCount val="5"/>
                <c:pt idx="0">
                  <c:v>7</c:v>
                </c:pt>
                <c:pt idx="1">
                  <c:v>76</c:v>
                </c:pt>
                <c:pt idx="2">
                  <c:v>13</c:v>
                </c:pt>
                <c:pt idx="3">
                  <c:v>1</c:v>
                </c:pt>
                <c:pt idx="4">
                  <c:v>2</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Sheet1!$C$2:$C$6</c:f>
              <c:numCache>
                <c:ptCount val="5"/>
                <c:pt idx="0">
                  <c:v>10</c:v>
                </c:pt>
                <c:pt idx="1">
                  <c:v>81</c:v>
                </c:pt>
                <c:pt idx="2">
                  <c:v>3</c:v>
                </c:pt>
                <c:pt idx="3">
                  <c:v>0</c:v>
                </c:pt>
                <c:pt idx="4">
                  <c:v>6</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Sheet1!$D$2:$D$6</c:f>
              <c:numCache>
                <c:ptCount val="5"/>
                <c:pt idx="0">
                  <c:v>11</c:v>
                </c:pt>
                <c:pt idx="1">
                  <c:v>82</c:v>
                </c:pt>
                <c:pt idx="2">
                  <c:v>1</c:v>
                </c:pt>
                <c:pt idx="3">
                  <c:v>1</c:v>
                </c:pt>
                <c:pt idx="4">
                  <c:v>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Sheet1!$B$2:$B$4</c:f>
              <c:numCache>
                <c:ptCount val="3"/>
                <c:pt idx="0">
                  <c:v>88</c:v>
                </c:pt>
                <c:pt idx="1">
                  <c:v>6</c:v>
                </c:pt>
                <c:pt idx="2">
                  <c:v>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Sheet1!$C$2:$C$4</c:f>
              <c:numCache>
                <c:ptCount val="3"/>
                <c:pt idx="0">
                  <c:v>84</c:v>
                </c:pt>
                <c:pt idx="1">
                  <c:v>6</c:v>
                </c:pt>
                <c:pt idx="2">
                  <c:v>10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Sheet1!$D$2:$D$4</c:f>
              <c:numCache>
                <c:ptCount val="3"/>
                <c:pt idx="0">
                  <c:v>81</c:v>
                </c:pt>
                <c:pt idx="1">
                  <c:v>15</c:v>
                </c:pt>
                <c:pt idx="2">
                  <c:v>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Sheet1!$B$2:$B$3</c:f>
              <c:numCache>
                <c:ptCount val="2"/>
                <c:pt idx="0">
                  <c:v>93</c:v>
                </c:pt>
                <c:pt idx="1">
                  <c:v>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Sheet1!$C$2:$C$3</c:f>
              <c:numCache>
                <c:ptCount val="2"/>
                <c:pt idx="0">
                  <c:v>95</c:v>
                </c:pt>
                <c:pt idx="1">
                  <c:v>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Sheet1!$D$2:$D$3</c:f>
              <c:numCache>
                <c:ptCount val="2"/>
                <c:pt idx="0">
                  <c:v>95</c:v>
                </c:pt>
                <c:pt idx="1">
                  <c:v>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6"/>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7"/>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Sheet1!$A$2:$A$9</c:f>
              <c:strCache>
                <c:ptCount val="8"/>
                <c:pt idx="0">
                  <c:v>Booked in for an appointment</c:v>
                </c:pt>
                <c:pt idx="1">
                  <c:v>Given information about how to manage the health issue</c:v>
                </c:pt>
                <c:pt idx="2">
                  <c:v>Prescribed medication</c:v>
                </c:pt>
                <c:pt idx="3">
                  <c:v>Told to go to a pharmacy</c:v>
                </c:pt>
                <c:pt idx="4">
                  <c:v>Told to contact NHS 111 or a different NHS service</c:v>
                </c:pt>
                <c:pt idx="5">
                  <c:v>Told to get urgent care</c:v>
                </c:pt>
                <c:pt idx="6">
                  <c:v>Given help or information in another way</c:v>
                </c:pt>
                <c:pt idx="7">
                  <c:v>I don’t know or I can’t remember</c:v>
                </c:pt>
              </c:strCache>
            </c:strRef>
          </c:cat>
          <c:val>
            <c:numRef>
              <c:f>Sheet1!$B$2:$B$9</c:f>
              <c:numCache>
                <c:ptCount val="8"/>
                <c:pt idx="0">
                  <c:v>78</c:v>
                </c:pt>
                <c:pt idx="1">
                  <c:v>8</c:v>
                </c:pt>
                <c:pt idx="2">
                  <c:v>10</c:v>
                </c:pt>
                <c:pt idx="3">
                  <c:v>0</c:v>
                </c:pt>
                <c:pt idx="4">
                  <c:v>0</c:v>
                </c:pt>
                <c:pt idx="5">
                  <c:v>0</c:v>
                </c:pt>
                <c:pt idx="6">
                  <c:v>9</c:v>
                </c:pt>
                <c:pt idx="7">
                  <c:v>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Sheet1!$B$2:$B$13</c:f>
              <c:numCache>
                <c:ptCount val="12"/>
                <c:pt idx="0">
                  <c:v>70</c:v>
                </c:pt>
                <c:pt idx="1">
                  <c:v>0</c:v>
                </c:pt>
                <c:pt idx="2">
                  <c:v>8</c:v>
                </c:pt>
                <c:pt idx="3">
                  <c:v>0</c:v>
                </c:pt>
                <c:pt idx="4">
                  <c:v>4</c:v>
                </c:pt>
                <c:pt idx="5">
                  <c:v>0</c:v>
                </c:pt>
                <c:pt idx="6">
                  <c:v>12</c:v>
                </c:pt>
                <c:pt idx="7">
                  <c:v>0</c:v>
                </c:pt>
                <c:pt idx="8">
                  <c:v>4</c:v>
                </c:pt>
                <c:pt idx="9">
                  <c:v>8</c:v>
                </c:pt>
                <c:pt idx="10">
                  <c:v>11</c:v>
                </c:pt>
                <c:pt idx="11">
                  <c:v>18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Sheet1!$C$2:$C$13</c:f>
              <c:numCache>
                <c:ptCount val="12"/>
                <c:pt idx="0">
                  <c:v>48</c:v>
                </c:pt>
                <c:pt idx="1">
                  <c:v>11</c:v>
                </c:pt>
                <c:pt idx="2">
                  <c:v>6</c:v>
                </c:pt>
                <c:pt idx="3">
                  <c:v>3</c:v>
                </c:pt>
                <c:pt idx="4">
                  <c:v>0</c:v>
                </c:pt>
                <c:pt idx="5">
                  <c:v>0</c:v>
                </c:pt>
                <c:pt idx="6">
                  <c:v>11</c:v>
                </c:pt>
                <c:pt idx="7">
                  <c:v>11</c:v>
                </c:pt>
                <c:pt idx="8">
                  <c:v>0</c:v>
                </c:pt>
                <c:pt idx="9">
                  <c:v>0</c:v>
                </c:pt>
                <c:pt idx="10">
                  <c:v>0</c:v>
                </c:pt>
                <c:pt idx="11">
                  <c:v>35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Sheet1!$D$2:$D$13</c:f>
              <c:numCache>
                <c:ptCount val="12"/>
                <c:pt idx="0">
                  <c:v>43</c:v>
                </c:pt>
                <c:pt idx="1">
                  <c:v>7</c:v>
                </c:pt>
                <c:pt idx="2">
                  <c:v>6</c:v>
                </c:pt>
                <c:pt idx="3">
                  <c:v>3</c:v>
                </c:pt>
                <c:pt idx="4">
                  <c:v>10</c:v>
                </c:pt>
                <c:pt idx="5">
                  <c:v>0</c:v>
                </c:pt>
                <c:pt idx="6">
                  <c:v>9</c:v>
                </c:pt>
                <c:pt idx="7">
                  <c:v>0</c:v>
                </c:pt>
                <c:pt idx="8">
                  <c:v>0</c:v>
                </c:pt>
                <c:pt idx="9">
                  <c:v>2</c:v>
                </c:pt>
                <c:pt idx="10">
                  <c:v>4</c:v>
                </c:pt>
                <c:pt idx="11">
                  <c:v>35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68</c:v>
                </c:pt>
                <c:pt idx="1">
                  <c:v>20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67</c:v>
                </c:pt>
                <c:pt idx="1">
                  <c:v>12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63</c:v>
                </c:pt>
                <c:pt idx="1">
                  <c:v>19</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Sheet1!$B$2:$B$3</c:f>
              <c:numCache>
                <c:ptCount val="2"/>
                <c:pt idx="0">
                  <c:v>74</c:v>
                </c:pt>
                <c:pt idx="1">
                  <c:v>23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Sheet1!$C$2:$C$3</c:f>
              <c:numCache>
                <c:ptCount val="2"/>
                <c:pt idx="0">
                  <c:v>81</c:v>
                </c:pt>
                <c:pt idx="1">
                  <c:v>18</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Sheet1!$D$2:$D$3</c:f>
              <c:numCache>
                <c:ptCount val="2"/>
                <c:pt idx="0">
                  <c:v>66</c:v>
                </c:pt>
                <c:pt idx="1">
                  <c:v>31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Sheet1!$B$2:$B$10</c:f>
              <c:numCache>
                <c:ptCount val="9"/>
                <c:pt idx="0">
                  <c:v>28</c:v>
                </c:pt>
                <c:pt idx="1">
                  <c:v>18</c:v>
                </c:pt>
                <c:pt idx="2">
                  <c:v>9</c:v>
                </c:pt>
                <c:pt idx="3">
                  <c:v>5</c:v>
                </c:pt>
                <c:pt idx="4">
                  <c:v>3</c:v>
                </c:pt>
                <c:pt idx="5">
                  <c:v>36</c:v>
                </c:pt>
                <c:pt idx="6">
                  <c:v>3</c:v>
                </c:pt>
                <c:pt idx="7">
                  <c:v>12</c:v>
                </c:pt>
                <c:pt idx="8">
                  <c:v>35</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Sheet1!$C$2:$C$10</c:f>
              <c:numCache>
                <c:ptCount val="9"/>
                <c:pt idx="0">
                  <c:v>23</c:v>
                </c:pt>
                <c:pt idx="1">
                  <c:v>11</c:v>
                </c:pt>
                <c:pt idx="2">
                  <c:v>13</c:v>
                </c:pt>
                <c:pt idx="3">
                  <c:v>0</c:v>
                </c:pt>
                <c:pt idx="4">
                  <c:v>1</c:v>
                </c:pt>
                <c:pt idx="5">
                  <c:v>25</c:v>
                </c:pt>
                <c:pt idx="6">
                  <c:v>7</c:v>
                </c:pt>
                <c:pt idx="7">
                  <c:v>11</c:v>
                </c:pt>
                <c:pt idx="8">
                  <c:v>44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Sheet1!$D$2:$D$10</c:f>
              <c:numCache>
                <c:ptCount val="9"/>
                <c:pt idx="0">
                  <c:v>32</c:v>
                </c:pt>
                <c:pt idx="1">
                  <c:v>15</c:v>
                </c:pt>
                <c:pt idx="2">
                  <c:v>13</c:v>
                </c:pt>
                <c:pt idx="3">
                  <c:v>3</c:v>
                </c:pt>
                <c:pt idx="4">
                  <c:v>5</c:v>
                </c:pt>
                <c:pt idx="5">
                  <c:v>32</c:v>
                </c:pt>
                <c:pt idx="6">
                  <c:v>0</c:v>
                </c:pt>
                <c:pt idx="7">
                  <c:v>7</c:v>
                </c:pt>
                <c:pt idx="8">
                  <c:v>44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Sheet1!$B$2:$B$4</c:f>
              <c:numCache>
                <c:ptCount val="3"/>
                <c:pt idx="0">
                  <c:v>70</c:v>
                </c:pt>
                <c:pt idx="1">
                  <c:v>10</c:v>
                </c:pt>
                <c:pt idx="2">
                  <c:v>24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Sheet1!$C$2:$C$4</c:f>
              <c:numCache>
                <c:ptCount val="3"/>
                <c:pt idx="0">
                  <c:v>54</c:v>
                </c:pt>
                <c:pt idx="1">
                  <c:v>15</c:v>
                </c:pt>
                <c:pt idx="2">
                  <c:v>34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Sheet1!$D$2:$D$4</c:f>
              <c:numCache>
                <c:ptCount val="3"/>
                <c:pt idx="0">
                  <c:v>67</c:v>
                </c:pt>
                <c:pt idx="1">
                  <c:v>10</c:v>
                </c:pt>
                <c:pt idx="2">
                  <c:v>32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36</c:v>
                </c:pt>
                <c:pt idx="1">
                  <c:v>39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36</c:v>
                </c:pt>
                <c:pt idx="1">
                  <c:v>33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49</c:v>
                </c:pt>
                <c:pt idx="1">
                  <c:v>45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Sheet1!$B$2:$B$7</c:f>
              <c:numCache>
                <c:ptCount val="6"/>
                <c:pt idx="0">
                  <c:v>33</c:v>
                </c:pt>
                <c:pt idx="1">
                  <c:v>7</c:v>
                </c:pt>
                <c:pt idx="2">
                  <c:v>13</c:v>
                </c:pt>
                <c:pt idx="3">
                  <c:v>14</c:v>
                </c:pt>
                <c:pt idx="4">
                  <c:v>20</c:v>
                </c:pt>
                <c:pt idx="5">
                  <c:v>13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Sheet1!$C$2:$C$7</c:f>
              <c:numCache>
                <c:ptCount val="6"/>
                <c:pt idx="0">
                  <c:v>25</c:v>
                </c:pt>
                <c:pt idx="1">
                  <c:v>16</c:v>
                </c:pt>
                <c:pt idx="2">
                  <c:v>9</c:v>
                </c:pt>
                <c:pt idx="3">
                  <c:v>17</c:v>
                </c:pt>
                <c:pt idx="4">
                  <c:v>22</c:v>
                </c:pt>
                <c:pt idx="5">
                  <c:v>11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Sheet1!$D$2:$D$7</c:f>
              <c:numCache>
                <c:ptCount val="6"/>
                <c:pt idx="0">
                  <c:v>18</c:v>
                </c:pt>
                <c:pt idx="1">
                  <c:v>2</c:v>
                </c:pt>
                <c:pt idx="2">
                  <c:v>18</c:v>
                </c:pt>
                <c:pt idx="3">
                  <c:v>33</c:v>
                </c:pt>
                <c:pt idx="4">
                  <c:v>23</c:v>
                </c:pt>
                <c:pt idx="5">
                  <c:v>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Sheet1!$B$2:$B$3</c:f>
              <c:numCache>
                <c:ptCount val="2"/>
                <c:pt idx="0">
                  <c:v>68</c:v>
                </c:pt>
                <c:pt idx="1">
                  <c:v>32</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Sheet1!$C$2:$C$3</c:f>
              <c:numCache>
                <c:ptCount val="2"/>
                <c:pt idx="0">
                  <c:v>70</c:v>
                </c:pt>
                <c:pt idx="1">
                  <c:v>30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Sheet1!$D$2:$D$3</c:f>
              <c:numCache>
                <c:ptCount val="2"/>
                <c:pt idx="0">
                  <c:v>59</c:v>
                </c:pt>
                <c:pt idx="1">
                  <c:v>41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Sheet1!$B$2:$B$3</c:f>
              <c:numCache>
                <c:ptCount val="2"/>
                <c:pt idx="0">
                  <c:v>35</c:v>
                </c:pt>
                <c:pt idx="1">
                  <c:v>65</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Sheet1!$C$2:$C$3</c:f>
              <c:numCache>
                <c:ptCount val="2"/>
                <c:pt idx="0">
                  <c:v>19</c:v>
                </c:pt>
                <c:pt idx="1">
                  <c:v>81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Sheet1!$D$2:$D$3</c:f>
              <c:numCache>
                <c:ptCount val="2"/>
                <c:pt idx="0">
                  <c:v>20</c:v>
                </c:pt>
                <c:pt idx="1">
                  <c:v>80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Sheet1!$B$2:$B$7</c:f>
              <c:numCache>
                <c:ptCount val="6"/>
                <c:pt idx="0">
                  <c:v>66</c:v>
                </c:pt>
                <c:pt idx="1">
                  <c:v>16</c:v>
                </c:pt>
                <c:pt idx="2">
                  <c:v>3</c:v>
                </c:pt>
                <c:pt idx="3">
                  <c:v>0</c:v>
                </c:pt>
                <c:pt idx="4">
                  <c:v>9</c:v>
                </c:pt>
                <c:pt idx="5">
                  <c:v>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Sheet1!$C$2:$C$7</c:f>
              <c:numCache>
                <c:ptCount val="6"/>
                <c:pt idx="0">
                  <c:v>77</c:v>
                </c:pt>
                <c:pt idx="1">
                  <c:v>13</c:v>
                </c:pt>
                <c:pt idx="2">
                  <c:v>0</c:v>
                </c:pt>
                <c:pt idx="3">
                  <c:v>0</c:v>
                </c:pt>
                <c:pt idx="4">
                  <c:v>4</c:v>
                </c:pt>
                <c:pt idx="5">
                  <c:v>6</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Sheet1!$D$2:$D$7</c:f>
              <c:numCache>
                <c:ptCount val="6"/>
                <c:pt idx="0">
                  <c:v>77</c:v>
                </c:pt>
                <c:pt idx="1">
                  <c:v>18</c:v>
                </c:pt>
                <c:pt idx="2">
                  <c:v>0</c:v>
                </c:pt>
                <c:pt idx="3">
                  <c:v>0</c:v>
                </c:pt>
                <c:pt idx="4">
                  <c:v>4</c:v>
                </c:pt>
                <c:pt idx="5">
                  <c:v>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85</c:v>
                </c:pt>
                <c:pt idx="1">
                  <c:v>10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93</c:v>
                </c:pt>
                <c:pt idx="1">
                  <c:v>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89</c:v>
                </c:pt>
                <c:pt idx="1">
                  <c:v>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84</c:v>
                </c:pt>
                <c:pt idx="1">
                  <c:v>10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89</c:v>
                </c:pt>
                <c:pt idx="1">
                  <c:v>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85</c:v>
                </c:pt>
                <c:pt idx="1">
                  <c:v>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75</c:v>
                </c:pt>
                <c:pt idx="1">
                  <c:v>13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82</c:v>
                </c:pt>
                <c:pt idx="1">
                  <c:v>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68</c:v>
                </c:pt>
                <c:pt idx="1">
                  <c:v>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87</c:v>
                </c:pt>
                <c:pt idx="1">
                  <c:v>13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95</c:v>
                </c:pt>
                <c:pt idx="1">
                  <c:v>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90</c:v>
                </c:pt>
                <c:pt idx="1">
                  <c:v>10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91</c:v>
                </c:pt>
                <c:pt idx="1">
                  <c:v>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95</c:v>
                </c:pt>
                <c:pt idx="1">
                  <c:v>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89</c:v>
                </c:pt>
                <c:pt idx="1">
                  <c:v>11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89</c:v>
                </c:pt>
                <c:pt idx="1">
                  <c:v>11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95</c:v>
                </c:pt>
                <c:pt idx="1">
                  <c:v>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92</c:v>
                </c:pt>
                <c:pt idx="1">
                  <c:v>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32</c:v>
                </c:pt>
                <c:pt idx="1">
                  <c:v>39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49</c:v>
                </c:pt>
                <c:pt idx="1">
                  <c:v>30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46</c:v>
                </c:pt>
                <c:pt idx="1">
                  <c:v>50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Sheet1!$B$2:$B$10</c:f>
              <c:numCache>
                <c:ptCount val="9"/>
                <c:pt idx="0">
                  <c:v>37</c:v>
                </c:pt>
                <c:pt idx="1">
                  <c:v>21</c:v>
                </c:pt>
                <c:pt idx="2">
                  <c:v>13</c:v>
                </c:pt>
                <c:pt idx="3">
                  <c:v>28</c:v>
                </c:pt>
                <c:pt idx="4">
                  <c:v>4</c:v>
                </c:pt>
                <c:pt idx="5">
                  <c:v>23</c:v>
                </c:pt>
                <c:pt idx="6">
                  <c:v>7</c:v>
                </c:pt>
                <c:pt idx="7">
                  <c:v>9</c:v>
                </c:pt>
                <c:pt idx="8">
                  <c:v>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Sheet1!$C$2:$C$10</c:f>
              <c:numCache>
                <c:ptCount val="9"/>
                <c:pt idx="0">
                  <c:v>42</c:v>
                </c:pt>
                <c:pt idx="1">
                  <c:v>24</c:v>
                </c:pt>
                <c:pt idx="2">
                  <c:v>9</c:v>
                </c:pt>
                <c:pt idx="3">
                  <c:v>20</c:v>
                </c:pt>
                <c:pt idx="4">
                  <c:v>1</c:v>
                </c:pt>
                <c:pt idx="5">
                  <c:v>24</c:v>
                </c:pt>
                <c:pt idx="6">
                  <c:v>15</c:v>
                </c:pt>
                <c:pt idx="7">
                  <c:v>3</c:v>
                </c:pt>
                <c:pt idx="8">
                  <c:v>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Sheet1!$D$2:$D$10</c:f>
              <c:numCache>
                <c:ptCount val="9"/>
                <c:pt idx="0">
                  <c:v>35</c:v>
                </c:pt>
                <c:pt idx="1">
                  <c:v>25</c:v>
                </c:pt>
                <c:pt idx="2">
                  <c:v>7</c:v>
                </c:pt>
                <c:pt idx="3">
                  <c:v>19</c:v>
                </c:pt>
                <c:pt idx="4">
                  <c:v>2</c:v>
                </c:pt>
                <c:pt idx="5">
                  <c:v>20</c:v>
                </c:pt>
                <c:pt idx="6">
                  <c:v>9</c:v>
                </c:pt>
                <c:pt idx="7">
                  <c:v>15</c:v>
                </c:pt>
                <c:pt idx="8">
                  <c:v>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89</c:v>
                </c:pt>
                <c:pt idx="1">
                  <c:v>11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94</c:v>
                </c:pt>
                <c:pt idx="1">
                  <c:v>6</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92</c:v>
                </c:pt>
                <c:pt idx="1">
                  <c:v>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71</c:v>
                </c:pt>
                <c:pt idx="1">
                  <c:v>17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88</c:v>
                </c:pt>
                <c:pt idx="1">
                  <c:v>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70</c:v>
                </c:pt>
                <c:pt idx="1">
                  <c:v>18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Sheet1!$B$2:$B$3</c:f>
              <c:numCache>
                <c:ptCount val="2"/>
                <c:pt idx="0">
                  <c:v>80</c:v>
                </c:pt>
                <c:pt idx="1">
                  <c:v>20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Sheet1!$C$2:$C$3</c:f>
              <c:numCache>
                <c:ptCount val="2"/>
                <c:pt idx="0">
                  <c:v>88</c:v>
                </c:pt>
                <c:pt idx="1">
                  <c:v>12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Sheet1!$D$2:$D$3</c:f>
              <c:numCache>
                <c:ptCount val="2"/>
                <c:pt idx="0">
                  <c:v>88</c:v>
                </c:pt>
                <c:pt idx="1">
                  <c:v>12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Sheet1!$B$2:$B$9</c:f>
              <c:numCache>
                <c:ptCount val="8"/>
                <c:pt idx="0">
                  <c:v>25</c:v>
                </c:pt>
                <c:pt idx="1">
                  <c:v>4</c:v>
                </c:pt>
                <c:pt idx="2">
                  <c:v>39</c:v>
                </c:pt>
                <c:pt idx="3">
                  <c:v>10</c:v>
                </c:pt>
                <c:pt idx="4">
                  <c:v>4</c:v>
                </c:pt>
                <c:pt idx="5">
                  <c:v>11</c:v>
                </c:pt>
                <c:pt idx="6">
                  <c:v>3</c:v>
                </c:pt>
                <c:pt idx="7">
                  <c:v>41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Sheet1!$C$2:$C$9</c:f>
              <c:numCache>
                <c:ptCount val="8"/>
                <c:pt idx="0">
                  <c:v>62</c:v>
                </c:pt>
                <c:pt idx="1">
                  <c:v>42</c:v>
                </c:pt>
                <c:pt idx="2">
                  <c:v>46</c:v>
                </c:pt>
                <c:pt idx="3">
                  <c:v>21</c:v>
                </c:pt>
                <c:pt idx="4">
                  <c:v>4</c:v>
                </c:pt>
                <c:pt idx="5">
                  <c:v>21</c:v>
                </c:pt>
                <c:pt idx="6">
                  <c:v>6</c:v>
                </c:pt>
                <c:pt idx="7">
                  <c:v>19</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Sheet1!$D$2:$D$9</c:f>
              <c:numCache>
                <c:ptCount val="8"/>
                <c:pt idx="0">
                  <c:v>66</c:v>
                </c:pt>
                <c:pt idx="1">
                  <c:v>46</c:v>
                </c:pt>
                <c:pt idx="2">
                  <c:v>50</c:v>
                </c:pt>
                <c:pt idx="3">
                  <c:v>20</c:v>
                </c:pt>
                <c:pt idx="4">
                  <c:v>1</c:v>
                </c:pt>
                <c:pt idx="5">
                  <c:v>37</c:v>
                </c:pt>
                <c:pt idx="6">
                  <c:v>12</c:v>
                </c:pt>
                <c:pt idx="7">
                  <c:v>18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30</c:v>
                </c:pt>
                <c:pt idx="1">
                  <c:v>70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34</c:v>
                </c:pt>
                <c:pt idx="1">
                  <c:v>66</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22</c:v>
                </c:pt>
                <c:pt idx="1">
                  <c:v>78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Sheet1!$B$2:$B$3</c:f>
              <c:numCache>
                <c:ptCount val="2"/>
                <c:pt idx="0">
                  <c:v>34</c:v>
                </c:pt>
                <c:pt idx="1">
                  <c:v>66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Sheet1!$C$2:$C$3</c:f>
              <c:numCache>
                <c:ptCount val="2"/>
                <c:pt idx="0">
                  <c:v>22</c:v>
                </c:pt>
                <c:pt idx="1">
                  <c:v>78</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Sheet1!$D$2:$D$3</c:f>
              <c:numCache>
                <c:ptCount val="2"/>
                <c:pt idx="0">
                  <c:v>25</c:v>
                </c:pt>
                <c:pt idx="1">
                  <c:v>75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Sheet1!$B$2:$B$3</c:f>
              <c:numCache>
                <c:ptCount val="2"/>
                <c:pt idx="0">
                  <c:v>75</c:v>
                </c:pt>
                <c:pt idx="1">
                  <c:v>24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Sheet1!$C$2:$C$3</c:f>
              <c:numCache>
                <c:ptCount val="2"/>
                <c:pt idx="0">
                  <c:v>83</c:v>
                </c:pt>
                <c:pt idx="1">
                  <c:v>17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Sheet1!$D$2:$D$3</c:f>
              <c:numCache>
                <c:ptCount val="2"/>
                <c:pt idx="0">
                  <c:v>74</c:v>
                </c:pt>
                <c:pt idx="1">
                  <c:v>24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6"/>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7"/>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8"/>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Sheet1!$A$2:$A$10</c:f>
              <c:strCache>
                <c:ptCount val="9"/>
                <c:pt idx="0">
                  <c:v>Get advice or treatment from a healthcare professional for a new health issue</c:v>
                </c:pt>
                <c:pt idx="1">
                  <c:v>Get advice or treatment from a healthcare professional for an existing health issue</c:v>
                </c:pt>
                <c:pt idx="2">
                  <c:v>Get a prescription</c:v>
                </c:pt>
                <c:pt idx="3">
                  <c:v>Get test results</c:v>
                </c:pt>
                <c:pt idx="4">
                  <c:v>Make an administrative request (for example, updating contact details or personal information)</c:v>
                </c:pt>
                <c:pt idx="5">
                  <c:v>Get help with a fit note or any other medical evidence (for example, for benefit claims or background medical checks)</c:v>
                </c:pt>
                <c:pt idx="6">
                  <c:v>Discuss a referral for specialist care</c:v>
                </c:pt>
                <c:pt idx="7">
                  <c:v>Register with the practice as a new patient</c:v>
                </c:pt>
                <c:pt idx="8">
                  <c:v>Do something else</c:v>
                </c:pt>
              </c:strCache>
            </c:strRef>
          </c:cat>
          <c:val>
            <c:numRef>
              <c:f>Sheet1!$B$2:$B$10</c:f>
              <c:numCache>
                <c:ptCount val="9"/>
                <c:pt idx="0">
                  <c:v>35</c:v>
                </c:pt>
                <c:pt idx="1">
                  <c:v>21</c:v>
                </c:pt>
                <c:pt idx="2">
                  <c:v>14</c:v>
                </c:pt>
                <c:pt idx="3">
                  <c:v>12</c:v>
                </c:pt>
                <c:pt idx="4">
                  <c:v>2</c:v>
                </c:pt>
                <c:pt idx="5">
                  <c:v>2</c:v>
                </c:pt>
                <c:pt idx="6">
                  <c:v>2</c:v>
                </c:pt>
                <c:pt idx="7">
                  <c:v>1</c:v>
                </c:pt>
                <c:pt idx="8">
                  <c:v>11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2DA65-4D91-4BC0-9549-1410395B377C}" type="datetimeFigureOut">
              <a:rPr lang="en-GB" smtClean="0"/>
              <a:t>23/06/2026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E8BD31-9C04-4394-AB07-ECBDF355BEEE}" type="slidenum">
              <a:rPr lang="en-GB" smtClean="0"/>
              <a:t>‹#›</a:t>
            </a:fld>
            <a:endParaRPr lang="en-GB"/>
          </a:p>
        </p:txBody>
      </p:sp>
    </p:spTree>
    <p:extLst>
      <p:ext uri="{BB962C8B-B14F-4D97-AF65-F5344CB8AC3E}">
        <p14:creationId xmlns:p14="http://schemas.microsoft.com/office/powerpoint/2010/main" val="5219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_rels/notesSlide21.xml.rels>&#65279;<?xml version="1.0" encoding="utf-8" standalone="yes"?><Relationships xmlns="http://schemas.openxmlformats.org/package/2006/relationships"><Relationship Id="rId1" Type="http://schemas.openxmlformats.org/officeDocument/2006/relationships/slide" Target="../slides/slide21.xml" /><Relationship Id="rId2" Type="http://schemas.openxmlformats.org/officeDocument/2006/relationships/notesMaster" Target="../notesMasters/notesMaster1.xml" /></Relationships>
</file>

<file path=ppt/notesSlides/_rels/notesSlide22.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_rels/notesSlide23.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24.xml.rels>&#65279;<?xml version="1.0" encoding="utf-8" standalone="yes"?><Relationships xmlns="http://schemas.openxmlformats.org/package/2006/relationships"><Relationship Id="rId1" Type="http://schemas.openxmlformats.org/officeDocument/2006/relationships/slide" Target="../slides/slide24.xml" /><Relationship Id="rId2" Type="http://schemas.openxmlformats.org/officeDocument/2006/relationships/notesMaster" Target="../notesMasters/notesMaster1.xml" /></Relationships>
</file>

<file path=ppt/notesSlides/_rels/notesSlide25.xml.rels>&#65279;<?xml version="1.0" encoding="utf-8" standalone="yes"?><Relationships xmlns="http://schemas.openxmlformats.org/package/2006/relationships"><Relationship Id="rId1" Type="http://schemas.openxmlformats.org/officeDocument/2006/relationships/slide" Target="../slides/slide25.xml" /><Relationship Id="rId2" Type="http://schemas.openxmlformats.org/officeDocument/2006/relationships/notesMaster" Target="../notesMasters/notesMaster1.xml" /></Relationships>
</file>

<file path=ppt/notesSlides/_rels/notesSlide26.xml.rels>&#65279;<?xml version="1.0" encoding="utf-8" standalone="yes"?><Relationships xmlns="http://schemas.openxmlformats.org/package/2006/relationships"><Relationship Id="rId1" Type="http://schemas.openxmlformats.org/officeDocument/2006/relationships/slide" Target="../slides/slide26.xml" /><Relationship Id="rId2" Type="http://schemas.openxmlformats.org/officeDocument/2006/relationships/notesMaster" Target="../notesMasters/notesMaster1.xml" /></Relationships>
</file>

<file path=ppt/notesSlides/_rels/notesSlide27.xml.rels>&#65279;<?xml version="1.0" encoding="utf-8" standalone="yes"?><Relationships xmlns="http://schemas.openxmlformats.org/package/2006/relationships"><Relationship Id="rId1" Type="http://schemas.openxmlformats.org/officeDocument/2006/relationships/slide" Target="../slides/slide27.xml" /><Relationship Id="rId2" Type="http://schemas.openxmlformats.org/officeDocument/2006/relationships/notesMaster" Target="../notesMasters/notesMaster1.xml" /></Relationships>
</file>

<file path=ppt/notesSlides/_rels/notesSlide28.xml.rels>&#65279;<?xml version="1.0" encoding="utf-8" standalone="yes"?><Relationships xmlns="http://schemas.openxmlformats.org/package/2006/relationships"><Relationship Id="rId1" Type="http://schemas.openxmlformats.org/officeDocument/2006/relationships/slide" Target="../slides/slide28.xml" /><Relationship Id="rId2" Type="http://schemas.openxmlformats.org/officeDocument/2006/relationships/notesMaster" Target="../notesMasters/notesMaster1.xml" /></Relationships>
</file>

<file path=ppt/notesSlides/_rels/notesSlide29.xml.rels>&#65279;<?xml version="1.0" encoding="utf-8" standalone="yes"?><Relationships xmlns="http://schemas.openxmlformats.org/package/2006/relationships"><Relationship Id="rId1" Type="http://schemas.openxmlformats.org/officeDocument/2006/relationships/slide" Target="../slides/slide29.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30.xml.rels>&#65279;<?xml version="1.0" encoding="utf-8" standalone="yes"?><Relationships xmlns="http://schemas.openxmlformats.org/package/2006/relationships"><Relationship Id="rId1" Type="http://schemas.openxmlformats.org/officeDocument/2006/relationships/slide" Target="../slides/slide30.xml" /><Relationship Id="rId2" Type="http://schemas.openxmlformats.org/officeDocument/2006/relationships/notesMaster" Target="../notesMasters/notesMaster1.xml" /></Relationships>
</file>

<file path=ppt/notesSlides/_rels/notesSlide31.xml.rels>&#65279;<?xml version="1.0" encoding="utf-8" standalone="yes"?><Relationships xmlns="http://schemas.openxmlformats.org/package/2006/relationships"><Relationship Id="rId1" Type="http://schemas.openxmlformats.org/officeDocument/2006/relationships/slide" Target="../slides/slide31.xml" /><Relationship Id="rId2" Type="http://schemas.openxmlformats.org/officeDocument/2006/relationships/notesMaster" Target="../notesMasters/notesMaster1.xml" /></Relationships>
</file>

<file path=ppt/notesSlides/_rels/notesSlide32.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33.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E8BD31-9C04-4394-AB07-ECBDF355BEEE}" type="slidenum">
              <a:rPr lang="en-GB" smtClean="0"/>
              <a:t>1</a:t>
            </a:fld>
            <a:endParaRPr lang="en-GB"/>
          </a:p>
        </p:txBody>
      </p:sp>
    </p:spTree>
    <p:extLst>
      <p:ext uri="{BB962C8B-B14F-4D97-AF65-F5344CB8AC3E}">
        <p14:creationId xmlns:p14="http://schemas.microsoft.com/office/powerpoint/2010/main" val="4074448378"/>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Divider ">
    <p:bg>
      <p:bgPr>
        <a:solidFill>
          <a:schemeClr val="tx1"/>
        </a:solidFill>
        <a:effectLst/>
      </p:bgPr>
    </p:bg>
    <p:spTree>
      <p:nvGrpSpPr>
        <p:cNvPr id="1" name=""/>
        <p:cNvGrpSpPr/>
        <p:nvPr/>
      </p:nvGrpSpPr>
      <p:grpSpPr>
        <a:xfrm>
          <a:off x="0" y="0"/>
          <a:ext cx="0" cy="0"/>
        </a:xfrm>
      </p:grpSpPr>
      <p:sp>
        <p:nvSpPr>
          <p:cNvPr id="33" name="Rectangle 32"/>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3" name="Title 1"/>
          <p:cNvSpPr>
            <a:spLocks noGrp="1"/>
          </p:cNvSpPr>
          <p:nvPr>
            <p:ph type="title" hasCustomPrompt="1"/>
          </p:nvPr>
        </p:nvSpPr>
        <p:spPr bwMode="ltGray">
          <a:xfrm>
            <a:off x="4" y="1988843"/>
            <a:ext cx="9261254" cy="952283"/>
          </a:xfrm>
          <a:noFill/>
        </p:spPr>
        <p:txBody>
          <a:bodyPr lIns="216000" rIns="360000" bIns="0" anchor="b" anchorCtr="0"/>
          <a:lstStyle>
            <a:lvl1pPr>
              <a:defRPr sz="2800" i="0" baseline="0">
                <a:solidFill>
                  <a:schemeClr val="bg1"/>
                </a:solidFill>
              </a:defRPr>
            </a:lvl1pPr>
          </a:lstStyle>
          <a:p>
            <a:r>
              <a:rPr lang="en-US"/>
              <a:t>Click to edit main title Arial Bold size 28</a:t>
            </a:r>
            <a:endParaRPr lang="en-GB"/>
          </a:p>
        </p:txBody>
      </p:sp>
      <p:sp>
        <p:nvSpPr>
          <p:cNvPr id="30" name="Text Placeholder 29"/>
          <p:cNvSpPr>
            <a:spLocks noGrp="1"/>
          </p:cNvSpPr>
          <p:nvPr>
            <p:ph type="body" sz="quarter" idx="10" hasCustomPrompt="1"/>
          </p:nvPr>
        </p:nvSpPr>
        <p:spPr bwMode="ltGray">
          <a:xfrm>
            <a:off x="1" y="3172814"/>
            <a:ext cx="7934570" cy="616226"/>
          </a:xfrm>
        </p:spPr>
        <p:txBody>
          <a:bodyPr lIns="216000" rIns="720000"/>
          <a:lstStyle>
            <a:lvl1pPr>
              <a:buNone/>
              <a:defRPr sz="2000" b="1">
                <a:solidFill>
                  <a:srgbClr val="A0DCB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Subtitle Arial Bold size 20</a:t>
            </a:r>
          </a:p>
        </p:txBody>
      </p:sp>
      <p:sp>
        <p:nvSpPr>
          <p:cNvPr id="32" name="TextBox 31"/>
          <p:cNvSpPr txBox="1"/>
          <p:nvPr userDrawn="1"/>
        </p:nvSpPr>
        <p:spPr bwMode="ltGray">
          <a:xfrm>
            <a:off x="8909563" y="4691383"/>
            <a:ext cx="3282442" cy="642918"/>
          </a:xfrm>
          <a:prstGeom prst="rect">
            <a:avLst/>
          </a:prstGeom>
          <a:noFill/>
        </p:spPr>
        <p:txBody>
          <a:bodyPr wrap="square" lIns="0" tIns="36000" rIns="252000" bIns="0" rtlCol="0" anchor="t" anchorCtr="0">
            <a:noAutofit/>
          </a:bodyPr>
          <a:lstStyle/>
          <a:p>
            <a:pPr algn="r">
              <a:spcBef>
                <a:spcPct val="20000"/>
              </a:spcBef>
            </a:pPr>
            <a:r>
              <a:rPr lang="en-US" sz="700">
                <a:solidFill>
                  <a:schemeClr val="bg1"/>
                </a:solidFill>
              </a:rPr>
              <a:t>Version 1| Public</a:t>
            </a:r>
          </a:p>
        </p:txBody>
      </p:sp>
      <p:cxnSp>
        <p:nvCxnSpPr>
          <p:cNvPr id="13" name="Straight Connector 12"/>
          <p:cNvCxnSpPr/>
          <p:nvPr userDrawn="1"/>
        </p:nvCxnSpPr>
        <p:spPr bwMode="ltGray">
          <a:xfrm>
            <a:off x="0" y="4435524"/>
            <a:ext cx="12192000" cy="1588"/>
          </a:xfrm>
          <a:prstGeom prst="line">
            <a:avLst/>
          </a:prstGeom>
          <a:solidFill>
            <a:schemeClr val="accent2"/>
          </a:solidFill>
          <a:ln w="12700" cap="flat" cmpd="sng" algn="ctr">
            <a:solidFill>
              <a:srgbClr val="7896C2"/>
            </a:solidFill>
            <a:prstDash val="solid"/>
            <a:round/>
            <a:headEnd type="none" w="med" len="med"/>
            <a:tailEnd type="none" w="med" len="med"/>
          </a:ln>
          <a:effectLst/>
        </p:spPr>
      </p:cxnSp>
    </p:spTree>
    <p:extLst>
      <p:ext uri="{BB962C8B-B14F-4D97-AF65-F5344CB8AC3E}">
        <p14:creationId xmlns:p14="http://schemas.microsoft.com/office/powerpoint/2010/main" val="235472118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and Full Page Content">
    <p:spTree>
      <p:nvGrpSpPr>
        <p:cNvPr id="1" name=""/>
        <p:cNvGrpSpPr/>
        <p:nvPr/>
      </p:nvGrpSpPr>
      <p:grpSpPr>
        <a:xfrm>
          <a:off x="0" y="0"/>
          <a: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
        <p:nvSpPr>
          <p:cNvPr id="13" name="Content Placeholder 12"/>
          <p:cNvSpPr>
            <a:spLocks noGrp="1"/>
          </p:cNvSpPr>
          <p:nvPr>
            <p:ph sz="quarter" idx="10" hasCustomPrompt="1"/>
          </p:nvPr>
        </p:nvSpPr>
        <p:spPr>
          <a:xfrm>
            <a:off x="302851" y="1135070"/>
            <a:ext cx="11590217" cy="5076825"/>
          </a:xfrm>
        </p:spPr>
        <p:txBody>
          <a:bodyPr/>
          <a:lstStyle>
            <a:lvl1pPr>
              <a:buClr>
                <a:schemeClr val="tx1"/>
              </a:buClr>
              <a:defRPr>
                <a:solidFill>
                  <a:srgbClr val="424242"/>
                </a:solidFill>
              </a:defRPr>
            </a:lvl1pPr>
            <a:lvl2pPr>
              <a:buClr>
                <a:schemeClr val="tx1"/>
              </a:buClr>
              <a:defRPr baseline="0">
                <a:solidFill>
                  <a:srgbClr val="424242"/>
                </a:solidFill>
              </a:defRPr>
            </a:lvl2pPr>
            <a:lvl3pPr>
              <a:buClr>
                <a:schemeClr val="tx1"/>
              </a:buClr>
              <a:defRPr baseline="0">
                <a:solidFill>
                  <a:srgbClr val="424242"/>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Tree>
    <p:extLst>
      <p:ext uri="{BB962C8B-B14F-4D97-AF65-F5344CB8AC3E}">
        <p14:creationId xmlns:p14="http://schemas.microsoft.com/office/powerpoint/2010/main" val="4161635874"/>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Only">
    <p:spTree>
      <p:nvGrpSpPr>
        <p:cNvPr id="1" name=""/>
        <p:cNvGrpSpPr/>
        <p:nvPr/>
      </p:nvGrpSpPr>
      <p:grpSpPr>
        <a:xfrm>
          <a:off x="0" y="0"/>
          <a: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Tree>
    <p:extLst>
      <p:ext uri="{BB962C8B-B14F-4D97-AF65-F5344CB8AC3E}">
        <p14:creationId xmlns:p14="http://schemas.microsoft.com/office/powerpoint/2010/main" val="203993842"/>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Statement Divider - Primary Colour">
    <p:bg>
      <p:bgPr>
        <a:solidFill>
          <a:schemeClr val="tx1"/>
        </a:solidFill>
        <a:effectLst/>
      </p:bgPr>
    </p:bg>
    <p:spTree>
      <p:nvGrpSpPr>
        <p:cNvPr id="1" name=""/>
        <p:cNvGrpSpPr/>
        <p:nvPr/>
      </p:nvGrpSpPr>
      <p:grpSpPr>
        <a:xfrm>
          <a:off x="0" y="0"/>
          <a:ext cx="0" cy="0"/>
        </a:xfrm>
      </p:grpSpPr>
      <p:sp>
        <p:nvSpPr>
          <p:cNvPr id="42" name="Rectangle 41"/>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57" name="Text Placeholder 29"/>
          <p:cNvSpPr>
            <a:spLocks noGrp="1"/>
          </p:cNvSpPr>
          <p:nvPr>
            <p:ph type="body" sz="quarter" idx="17" hasCustomPrompt="1"/>
          </p:nvPr>
        </p:nvSpPr>
        <p:spPr bwMode="gray">
          <a:xfrm>
            <a:off x="304805" y="2866143"/>
            <a:ext cx="11605846" cy="677108"/>
          </a:xfrm>
        </p:spPr>
        <p:txBody>
          <a:bodyPr wrap="square" lIns="216000" rIns="216000" anchor="ctr">
            <a:spAutoFit/>
          </a:bodyPr>
          <a:lstStyle>
            <a:lvl1pPr marL="0" indent="0">
              <a:buNone/>
              <a:defRPr sz="4400" b="1" baseline="0">
                <a:solidFill>
                  <a:schemeClr val="bg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slice title Arial Bold size 44</a:t>
            </a:r>
          </a:p>
        </p:txBody>
      </p:sp>
    </p:spTree>
    <p:extLst>
      <p:ext uri="{BB962C8B-B14F-4D97-AF65-F5344CB8AC3E}">
        <p14:creationId xmlns:p14="http://schemas.microsoft.com/office/powerpoint/2010/main" val="39255244"/>
      </p:ext>
    </p:extLst>
  </p:cSld>
  <p:clrMapOvr>
    <a:masterClrMapping/>
  </p:clrMapOvr>
  <p:transition>
    <p:fade/>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Bullets - Title and Full Page Content (With Question, Base &amp; Source)">
    <p:spTree>
      <p:nvGrpSpPr>
        <p:cNvPr id="1" name=""/>
        <p:cNvGrpSpPr/>
        <p:nvPr/>
      </p:nvGrpSpPr>
      <p:grpSpPr>
        <a:xfrm>
          <a:off x="0" y="0"/>
          <a:ext cx="0" cy="0"/>
        </a:xfrm>
      </p:grpSpPr>
      <p:sp>
        <p:nvSpPr>
          <p:cNvPr id="2" name="Title 1"/>
          <p:cNvSpPr>
            <a:spLocks noGrp="1"/>
          </p:cNvSpPr>
          <p:nvPr>
            <p:ph type="title" hasCustomPrompt="1"/>
          </p:nvPr>
        </p:nvSpPr>
        <p:spPr bwMode="gray"/>
        <p:txBody>
          <a:bodyPr/>
          <a:lstStyle>
            <a:lvl1pPr>
              <a:defRPr baseline="0"/>
            </a:lvl1pPr>
          </a:lstStyle>
          <a:p>
            <a:r>
              <a:rPr lang="en-US"/>
              <a:t>Click to edit slide title Arial Bold size 24</a:t>
            </a:r>
            <a:endParaRPr lang="en-GB"/>
          </a:p>
        </p:txBody>
      </p:sp>
      <p:sp>
        <p:nvSpPr>
          <p:cNvPr id="18" name="Content Placeholder 12"/>
          <p:cNvSpPr>
            <a:spLocks noGrp="1"/>
          </p:cNvSpPr>
          <p:nvPr>
            <p:ph sz="quarter" idx="10" hasCustomPrompt="1"/>
          </p:nvPr>
        </p:nvSpPr>
        <p:spPr bwMode="gray">
          <a:xfrm>
            <a:off x="302851" y="1196753"/>
            <a:ext cx="11658601" cy="4392953"/>
          </a:xfrm>
        </p:spPr>
        <p:txBody>
          <a:bodyPr/>
          <a:lstStyle>
            <a:lvl1pPr>
              <a:buClr>
                <a:schemeClr val="tx1"/>
              </a:buClr>
              <a:defRPr>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
        <p:nvSpPr>
          <p:cNvPr id="19" name="Text Placeholder 8"/>
          <p:cNvSpPr>
            <a:spLocks noGrp="1"/>
          </p:cNvSpPr>
          <p:nvPr>
            <p:ph type="body" sz="quarter" idx="12" hasCustomPrompt="1"/>
          </p:nvPr>
        </p:nvSpPr>
        <p:spPr bwMode="gray">
          <a:xfrm>
            <a:off x="302851" y="6125580"/>
            <a:ext cx="7678617" cy="216454"/>
          </a:xfrm>
          <a:prstGeom prst="rect">
            <a:avLst/>
          </a:prstGeom>
        </p:spPr>
        <p:txBody>
          <a:bodyPr anchor="ctr" anchorCtr="0"/>
          <a:lstStyle>
            <a:lvl1pPr marL="0" indent="0" algn="l">
              <a:buNone/>
              <a:defRPr sz="800">
                <a:solidFill>
                  <a:schemeClr val="bg1"/>
                </a:solidFill>
              </a:defRPr>
            </a:lvl1pPr>
          </a:lstStyle>
          <a:p>
            <a:pPr lvl="0"/>
            <a:r>
              <a:rPr lang="en-US"/>
              <a:t>Click to edit Base</a:t>
            </a:r>
          </a:p>
        </p:txBody>
      </p:sp>
    </p:spTree>
    <p:extLst>
      <p:ext uri="{BB962C8B-B14F-4D97-AF65-F5344CB8AC3E}">
        <p14:creationId xmlns:p14="http://schemas.microsoft.com/office/powerpoint/2010/main" val="3060138438"/>
      </p:ext>
    </p:extLst>
  </p:cSld>
  <p:clrMapOvr>
    <a:masterClrMapping/>
  </p:clrMapOvr>
  <p:transition>
    <p:fade/>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solidFill>
          <a:srgbClr val="005EB8"/>
        </a:solidFill>
        <a:effectLst/>
      </p:bgPr>
    </p:bg>
    <p:spTree>
      <p:nvGrpSpPr>
        <p:cNvPr id="1" name=""/>
        <p:cNvGrpSpPr/>
        <p:nvPr/>
      </p:nvGrpSpPr>
      <p:grpSpPr>
        <a:xfrm>
          <a:off x="0" y="0"/>
          <a:ext cx="0" cy="0"/>
        </a:xfrm>
      </p:grpSpPr>
      <p:sp>
        <p:nvSpPr>
          <p:cNvPr id="1135" name="Rectangle 111"/>
          <p:cNvSpPr>
            <a:spLocks noChangeArrowheads="1"/>
          </p:cNvSpPr>
          <p:nvPr userDrawn="1"/>
        </p:nvSpPr>
        <p:spPr bwMode="gray">
          <a:xfrm flipV="1">
            <a:off x="0" y="796437"/>
            <a:ext cx="12192000" cy="5533018"/>
          </a:xfrm>
          <a:prstGeom prst="rect">
            <a:avLst/>
          </a:prstGeom>
          <a:solidFill>
            <a:schemeClr val="bg1"/>
          </a:solidFill>
          <a:ln w="9525">
            <a:noFill/>
            <a:miter lim="800000"/>
          </a:ln>
          <a:effectLst/>
        </p:spPr>
        <p:txBody>
          <a:bodyPr wrap="none" lIns="90000" tIns="46800" rIns="90000" bIns="46800" anchor="ctr"/>
          <a:lstStyle/>
          <a:p>
            <a:pPr algn="l" eaLnBrk="1" hangingPunct="1">
              <a:spcBef>
                <a:spcPct val="0"/>
              </a:spcBef>
              <a:defRPr/>
            </a:pPr>
            <a:endParaRPr lang="en-GB" sz="2400"/>
          </a:p>
        </p:txBody>
      </p:sp>
      <p:sp>
        <p:nvSpPr>
          <p:cNvPr id="22533" name="Rectangle 2"/>
          <p:cNvSpPr>
            <a:spLocks noGrp="1" noChangeArrowheads="1"/>
          </p:cNvSpPr>
          <p:nvPr>
            <p:ph type="title"/>
          </p:nvPr>
        </p:nvSpPr>
        <p:spPr bwMode="gray">
          <a:xfrm>
            <a:off x="304986" y="0"/>
            <a:ext cx="9925567" cy="764704"/>
          </a:xfrm>
          <a:prstGeom prst="rect">
            <a:avLst/>
          </a:prstGeom>
          <a:noFill/>
          <a:ln w="9525">
            <a:noFill/>
            <a:miter lim="800000"/>
          </a:ln>
        </p:spPr>
        <p:txBody>
          <a:bodyPr vert="horz" wrap="square" lIns="0" tIns="0" rIns="0" bIns="0" numCol="1" anchor="ctr" anchorCtr="0" compatLnSpc="1">
            <a:prstTxWarp prst="textNoShape">
              <a:avLst/>
            </a:prstTxWarp>
          </a:bodyPr>
          <a:lstStyle/>
          <a:p>
            <a:pPr lvl="0"/>
            <a:r>
              <a:rPr lang="en-GB"/>
              <a:t>Click to edit slide title Arial Bold size 24</a:t>
            </a:r>
          </a:p>
        </p:txBody>
      </p:sp>
      <p:sp>
        <p:nvSpPr>
          <p:cNvPr id="24" name="TextBox 23"/>
          <p:cNvSpPr txBox="1"/>
          <p:nvPr/>
        </p:nvSpPr>
        <p:spPr bwMode="gray">
          <a:xfrm>
            <a:off x="996017" y="6675966"/>
            <a:ext cx="7033897"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2026 | Version 1 | Public</a:t>
            </a:r>
          </a:p>
        </p:txBody>
      </p:sp>
      <p:sp>
        <p:nvSpPr>
          <p:cNvPr id="12" name="Text Placeholder 11"/>
          <p:cNvSpPr>
            <a:spLocks noGrp="1"/>
          </p:cNvSpPr>
          <p:nvPr>
            <p:ph type="body" idx="1"/>
          </p:nvPr>
        </p:nvSpPr>
        <p:spPr>
          <a:xfrm>
            <a:off x="302852" y="1125538"/>
            <a:ext cx="11586308" cy="5086350"/>
          </a:xfrm>
          <a:prstGeom prst="rect">
            <a:avLst/>
          </a:prstGeom>
        </p:spPr>
        <p:txBody>
          <a:bodyPr vert="horz" lIns="0" tIns="0" rIns="0" bIns="0" rtlCol="0">
            <a:noAutofit/>
          </a:bodyPr>
          <a:lstStyle/>
          <a:p>
            <a:pPr lvl="0"/>
            <a:r>
              <a:rPr lang="en-US"/>
              <a:t>Click to add text Arial size 18</a:t>
            </a:r>
          </a:p>
          <a:p>
            <a:pPr lvl="1"/>
            <a:r>
              <a:rPr lang="en-US"/>
              <a:t>Second level Arial size 18</a:t>
            </a:r>
          </a:p>
          <a:p>
            <a:pPr lvl="2"/>
            <a:r>
              <a:rPr lang="en-US"/>
              <a:t>Third level Arial size 16</a:t>
            </a:r>
          </a:p>
          <a:p>
            <a:pPr lvl="3"/>
            <a:r>
              <a:rPr lang="en-US"/>
              <a:t>Fourth level size 16</a:t>
            </a:r>
          </a:p>
          <a:p>
            <a:pPr lvl="4"/>
            <a:r>
              <a:rPr lang="en-US"/>
              <a:t>Fifth level size 16</a:t>
            </a:r>
          </a:p>
        </p:txBody>
      </p:sp>
      <p:sp>
        <p:nvSpPr>
          <p:cNvPr id="10" name="TextBox 9"/>
          <p:cNvSpPr txBox="1"/>
          <p:nvPr/>
        </p:nvSpPr>
        <p:spPr bwMode="gray">
          <a:xfrm>
            <a:off x="245630" y="6663833"/>
            <a:ext cx="751561"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Ipsos</a:t>
            </a:r>
          </a:p>
        </p:txBody>
      </p:sp>
      <p:sp>
        <p:nvSpPr>
          <p:cNvPr id="30" name="TextBox 29"/>
          <p:cNvSpPr txBox="1"/>
          <p:nvPr userDrawn="1"/>
        </p:nvSpPr>
        <p:spPr bwMode="gray">
          <a:xfrm>
            <a:off x="6006558" y="6468185"/>
            <a:ext cx="165110" cy="161583"/>
          </a:xfrm>
          <a:prstGeom prst="rect">
            <a:avLst/>
          </a:prstGeom>
          <a:noFill/>
        </p:spPr>
        <p:txBody>
          <a:bodyPr wrap="none" lIns="0" tIns="0" rIns="0" bIns="0" rtlCol="0">
            <a:spAutoFit/>
          </a:bodyPr>
          <a:lstStyle/>
          <a:p>
            <a:pPr algn="l"/>
            <a:fld id="{2B5C0119-A79E-4519-AC81-846F0D8B06F9}" type="slidenum">
              <a:rPr lang="en-GB" sz="1050">
                <a:solidFill>
                  <a:schemeClr val="bg1"/>
                </a:solidFill>
                <a:latin typeface="Arial"/>
              </a:rPr>
              <a:pPr algn="l"/>
              <a:t>1</a:t>
            </a:fld>
            <a:endParaRPr lang="en-GB" sz="1050">
              <a:solidFill>
                <a:schemeClr val="bg1"/>
              </a:solidFill>
              <a:latin typeface="Arial"/>
            </a:endParaRPr>
          </a:p>
        </p:txBody>
      </p:sp>
      <p:grpSp>
        <p:nvGrpSpPr>
          <p:cNvPr id="25" name="Group 24">
            <a:extLst>
              <a:ext uri="{FF2B5EF4-FFF2-40B4-BE49-F238E27FC236}">
                <a16:creationId xmlns:a16="http://schemas.microsoft.com/office/drawing/2014/main" id="{5020CD5F-E62D-4223-AF60-747DF20D842B}"/>
              </a:ext>
            </a:extLst>
          </p:cNvPr>
          <p:cNvGrpSpPr>
            <a:grpSpLocks noChangeAspect="1"/>
          </p:cNvGrpSpPr>
          <p:nvPr userDrawn="1"/>
        </p:nvGrpSpPr>
        <p:grpSpPr>
          <a:xfrm>
            <a:off x="11639258" y="6412458"/>
            <a:ext cx="420714" cy="362512"/>
            <a:chOff x="1020" y="346"/>
            <a:chExt cx="4114" cy="3756"/>
          </a:xfrm>
          <a:effectLst/>
        </p:grpSpPr>
        <p:sp>
          <p:nvSpPr>
            <p:cNvPr id="26" name="Freeform 61">
              <a:extLst>
                <a:ext uri="{FF2B5EF4-FFF2-40B4-BE49-F238E27FC236}">
                  <a16:creationId xmlns:a16="http://schemas.microsoft.com/office/drawing/2014/main" id="{F7FCC120-0ABA-4140-8896-0E9616CD0C22}"/>
                </a:ext>
              </a:extLst>
            </p:cNvPr>
            <p:cNvSpPr/>
            <p:nvPr userDrawn="1"/>
          </p:nvSpPr>
          <p:spPr>
            <a:xfrm>
              <a:off x="1020" y="346"/>
              <a:ext cx="4114" cy="3756"/>
            </a:xfrm>
            <a:custGeom>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7" name="Freeform 62">
              <a:extLst>
                <a:ext uri="{FF2B5EF4-FFF2-40B4-BE49-F238E27FC236}">
                  <a16:creationId xmlns:a16="http://schemas.microsoft.com/office/drawing/2014/main" id="{38A850E8-F2C6-4DCE-963A-8396A1B7CF64}"/>
                </a:ext>
              </a:extLst>
            </p:cNvPr>
            <p:cNvSpPr/>
            <p:nvPr userDrawn="1"/>
          </p:nvSpPr>
          <p:spPr>
            <a:xfrm>
              <a:off x="2636" y="1719"/>
              <a:ext cx="85" cy="65"/>
            </a:xfrm>
            <a:custGeom>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8" name="Freeform 63">
              <a:extLst>
                <a:ext uri="{FF2B5EF4-FFF2-40B4-BE49-F238E27FC236}">
                  <a16:creationId xmlns:a16="http://schemas.microsoft.com/office/drawing/2014/main" id="{7C708DAC-2A99-436A-8249-5551541F19EB}"/>
                </a:ext>
              </a:extLst>
            </p:cNvPr>
            <p:cNvSpPr/>
            <p:nvPr userDrawn="1"/>
          </p:nvSpPr>
          <p:spPr>
            <a:xfrm>
              <a:off x="2823" y="1878"/>
              <a:ext cx="66" cy="75"/>
            </a:xfrm>
            <a:custGeom>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9" name="Freeform 64">
              <a:extLst>
                <a:ext uri="{FF2B5EF4-FFF2-40B4-BE49-F238E27FC236}">
                  <a16:creationId xmlns:a16="http://schemas.microsoft.com/office/drawing/2014/main" id="{592A4B10-BB2D-4266-8A64-29B416ACE03E}"/>
                </a:ext>
              </a:extLst>
            </p:cNvPr>
            <p:cNvSpPr/>
            <p:nvPr userDrawn="1"/>
          </p:nvSpPr>
          <p:spPr>
            <a:xfrm>
              <a:off x="2532" y="1215"/>
              <a:ext cx="103" cy="75"/>
            </a:xfrm>
            <a:custGeom>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5"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2" name="Freeform 65">
              <a:extLst>
                <a:ext uri="{FF2B5EF4-FFF2-40B4-BE49-F238E27FC236}">
                  <a16:creationId xmlns:a16="http://schemas.microsoft.com/office/drawing/2014/main" id="{7002AB9C-6C44-43A4-BADC-872B732C8FD3}"/>
                </a:ext>
              </a:extLst>
            </p:cNvPr>
            <p:cNvSpPr/>
            <p:nvPr userDrawn="1"/>
          </p:nvSpPr>
          <p:spPr>
            <a:xfrm>
              <a:off x="2476" y="1392"/>
              <a:ext cx="85" cy="75"/>
            </a:xfrm>
            <a:custGeom>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3" name="Freeform 66">
              <a:extLst>
                <a:ext uri="{FF2B5EF4-FFF2-40B4-BE49-F238E27FC236}">
                  <a16:creationId xmlns:a16="http://schemas.microsoft.com/office/drawing/2014/main" id="{422E6A77-C87D-4781-B3BC-3FA1DE4A67B6}"/>
                </a:ext>
              </a:extLst>
            </p:cNvPr>
            <p:cNvSpPr/>
            <p:nvPr userDrawn="1"/>
          </p:nvSpPr>
          <p:spPr>
            <a:xfrm>
              <a:off x="2448" y="1589"/>
              <a:ext cx="103" cy="65"/>
            </a:xfrm>
            <a:custGeom>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4" name="Freeform 67">
              <a:extLst>
                <a:ext uri="{FF2B5EF4-FFF2-40B4-BE49-F238E27FC236}">
                  <a16:creationId xmlns:a16="http://schemas.microsoft.com/office/drawing/2014/main" id="{3A984696-D49E-4A3E-A171-446D0FD932D8}"/>
                </a:ext>
              </a:extLst>
            </p:cNvPr>
            <p:cNvSpPr/>
            <p:nvPr userDrawn="1"/>
          </p:nvSpPr>
          <p:spPr>
            <a:xfrm>
              <a:off x="2720" y="944"/>
              <a:ext cx="103" cy="47"/>
            </a:xfrm>
            <a:custGeom>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7">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5" name="Freeform 68">
              <a:extLst>
                <a:ext uri="{FF2B5EF4-FFF2-40B4-BE49-F238E27FC236}">
                  <a16:creationId xmlns:a16="http://schemas.microsoft.com/office/drawing/2014/main" id="{16F3CF08-9132-4A3D-874E-740C687C8DB7}"/>
                </a:ext>
              </a:extLst>
            </p:cNvPr>
            <p:cNvSpPr/>
            <p:nvPr userDrawn="1"/>
          </p:nvSpPr>
          <p:spPr>
            <a:xfrm>
              <a:off x="2946" y="851"/>
              <a:ext cx="66" cy="103"/>
            </a:xfrm>
            <a:custGeom>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6" name="Freeform 69">
              <a:extLst>
                <a:ext uri="{FF2B5EF4-FFF2-40B4-BE49-F238E27FC236}">
                  <a16:creationId xmlns:a16="http://schemas.microsoft.com/office/drawing/2014/main" id="{9E97322A-1DA4-4734-8508-0C21FF2FB9B5}"/>
                </a:ext>
              </a:extLst>
            </p:cNvPr>
            <p:cNvSpPr>
              <a:spLocks noEditPoints="1"/>
            </p:cNvSpPr>
            <p:nvPr userDrawn="1"/>
          </p:nvSpPr>
          <p:spPr>
            <a:xfrm>
              <a:off x="3171" y="664"/>
              <a:ext cx="770" cy="1981"/>
            </a:xfrm>
            <a:custGeom>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5">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7" name="Freeform 70">
              <a:extLst>
                <a:ext uri="{FF2B5EF4-FFF2-40B4-BE49-F238E27FC236}">
                  <a16:creationId xmlns:a16="http://schemas.microsoft.com/office/drawing/2014/main" id="{BF22C397-E476-4AE6-A813-42C6B1D65C9B}"/>
                </a:ext>
              </a:extLst>
            </p:cNvPr>
            <p:cNvSpPr/>
            <p:nvPr userDrawn="1"/>
          </p:nvSpPr>
          <p:spPr>
            <a:xfrm>
              <a:off x="1020" y="346"/>
              <a:ext cx="2189" cy="3756"/>
            </a:xfrm>
            <a:custGeom>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8" name="Freeform 71">
              <a:extLst>
                <a:ext uri="{FF2B5EF4-FFF2-40B4-BE49-F238E27FC236}">
                  <a16:creationId xmlns:a16="http://schemas.microsoft.com/office/drawing/2014/main" id="{E3E387E5-89F6-497D-9A14-2C2A07F7264D}"/>
                </a:ext>
              </a:extLst>
            </p:cNvPr>
            <p:cNvSpPr>
              <a:spLocks noEditPoints="1"/>
            </p:cNvSpPr>
            <p:nvPr userDrawn="1"/>
          </p:nvSpPr>
          <p:spPr>
            <a:xfrm>
              <a:off x="3265" y="2813"/>
              <a:ext cx="695" cy="682"/>
            </a:xfrm>
            <a:custGeom>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9" name="Freeform 72">
              <a:extLst>
                <a:ext uri="{FF2B5EF4-FFF2-40B4-BE49-F238E27FC236}">
                  <a16:creationId xmlns:a16="http://schemas.microsoft.com/office/drawing/2014/main" id="{89F0BBDA-0765-4751-A50E-DF94C9400033}"/>
                </a:ext>
              </a:extLst>
            </p:cNvPr>
            <p:cNvSpPr/>
            <p:nvPr userDrawn="1"/>
          </p:nvSpPr>
          <p:spPr>
            <a:xfrm>
              <a:off x="4054" y="2813"/>
              <a:ext cx="479" cy="682"/>
            </a:xfrm>
            <a:custGeom>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0" name="Freeform 73">
              <a:extLst>
                <a:ext uri="{FF2B5EF4-FFF2-40B4-BE49-F238E27FC236}">
                  <a16:creationId xmlns:a16="http://schemas.microsoft.com/office/drawing/2014/main" id="{EBE57D75-A856-4173-9A7C-DF2820FCD707}"/>
                </a:ext>
              </a:extLst>
            </p:cNvPr>
            <p:cNvSpPr/>
            <p:nvPr userDrawn="1"/>
          </p:nvSpPr>
          <p:spPr>
            <a:xfrm>
              <a:off x="1527" y="2579"/>
              <a:ext cx="244" cy="888"/>
            </a:xfrm>
            <a:custGeom>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1" name="Freeform 74">
              <a:extLst>
                <a:ext uri="{FF2B5EF4-FFF2-40B4-BE49-F238E27FC236}">
                  <a16:creationId xmlns:a16="http://schemas.microsoft.com/office/drawing/2014/main" id="{9885A02A-BB6F-46BB-932B-689A6AC5F0F8}"/>
                </a:ext>
              </a:extLst>
            </p:cNvPr>
            <p:cNvSpPr>
              <a:spLocks noEditPoints="1"/>
            </p:cNvSpPr>
            <p:nvPr userDrawn="1"/>
          </p:nvSpPr>
          <p:spPr>
            <a:xfrm>
              <a:off x="1903" y="2813"/>
              <a:ext cx="723" cy="944"/>
            </a:xfrm>
            <a:custGeom>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2" name="Freeform 75">
              <a:extLst>
                <a:ext uri="{FF2B5EF4-FFF2-40B4-BE49-F238E27FC236}">
                  <a16:creationId xmlns:a16="http://schemas.microsoft.com/office/drawing/2014/main" id="{8A069878-E1D2-4BCC-9A1A-76188E9D266D}"/>
                </a:ext>
              </a:extLst>
            </p:cNvPr>
            <p:cNvSpPr/>
            <p:nvPr userDrawn="1"/>
          </p:nvSpPr>
          <p:spPr>
            <a:xfrm>
              <a:off x="2711" y="2813"/>
              <a:ext cx="488" cy="682"/>
            </a:xfrm>
            <a:custGeom>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grpSp>
    </p:spTree>
    <p:extLst>
      <p:ext uri="{BB962C8B-B14F-4D97-AF65-F5344CB8AC3E}">
        <p14:creationId xmlns:p14="http://schemas.microsoft.com/office/powerpoint/2010/main" val="31059057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ransition/>
  <p:timing/>
  <p:hf hdr="0" ftr="0" dt="0"/>
  <p:txStyles>
    <p:titleStyle>
      <a:lvl1pPr algn="l" rtl="0" eaLnBrk="1" fontAlgn="base" hangingPunct="1">
        <a:spcBef>
          <a:spcPct val="0"/>
        </a:spcBef>
        <a:spcAft>
          <a:spcPct val="0"/>
        </a:spcAft>
        <a:defRPr sz="2400" b="1" baseline="0">
          <a:solidFill>
            <a:schemeClr val="bg1"/>
          </a:solidFill>
          <a:latin typeface="+mn-lt"/>
          <a:ea typeface="+mj-ea"/>
          <a:cs typeface="+mj-cs"/>
        </a:defRPr>
      </a:lvl1pPr>
      <a:lvl2pPr algn="l" rtl="0" eaLnBrk="1" fontAlgn="base" hangingPunct="1">
        <a:spcBef>
          <a:spcPct val="0"/>
        </a:spcBef>
        <a:spcAft>
          <a:spcPct val="0"/>
        </a:spcAft>
        <a:defRPr sz="3000">
          <a:solidFill>
            <a:schemeClr val="tx2"/>
          </a:solidFill>
          <a:latin typeface="Arial Black" pitchFamily="34" charset="0"/>
        </a:defRPr>
      </a:lvl2pPr>
      <a:lvl3pPr algn="l" rtl="0" eaLnBrk="1" fontAlgn="base" hangingPunct="1">
        <a:spcBef>
          <a:spcPct val="0"/>
        </a:spcBef>
        <a:spcAft>
          <a:spcPct val="0"/>
        </a:spcAft>
        <a:defRPr sz="3000">
          <a:solidFill>
            <a:schemeClr val="tx2"/>
          </a:solidFill>
          <a:latin typeface="Arial Black" pitchFamily="34" charset="0"/>
        </a:defRPr>
      </a:lvl3pPr>
      <a:lvl4pPr algn="l" rtl="0" eaLnBrk="1" fontAlgn="base" hangingPunct="1">
        <a:spcBef>
          <a:spcPct val="0"/>
        </a:spcBef>
        <a:spcAft>
          <a:spcPct val="0"/>
        </a:spcAft>
        <a:defRPr sz="3000">
          <a:solidFill>
            <a:schemeClr val="tx2"/>
          </a:solidFill>
          <a:latin typeface="Arial Black" pitchFamily="34" charset="0"/>
        </a:defRPr>
      </a:lvl4pPr>
      <a:lvl5pPr algn="l" rtl="0" eaLnBrk="1" fontAlgn="base" hangingPunct="1">
        <a:spcBef>
          <a:spcPct val="0"/>
        </a:spcBef>
        <a:spcAft>
          <a:spcPct val="0"/>
        </a:spcAft>
        <a:defRPr sz="3000">
          <a:solidFill>
            <a:schemeClr val="tx2"/>
          </a:solidFill>
          <a:latin typeface="Arial Black" pitchFamily="34"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1" fontAlgn="base" hangingPunct="1">
        <a:spcBef>
          <a:spcPts val="600"/>
        </a:spcBef>
        <a:spcAft>
          <a:spcPct val="0"/>
        </a:spcAft>
        <a:buFont typeface="Arial" pitchFamily="34" charset="0"/>
        <a:buChar char="•"/>
        <a:defRPr sz="1800" baseline="0">
          <a:solidFill>
            <a:schemeClr val="tx1">
              <a:lumMod val="90000"/>
              <a:lumOff val="10000"/>
            </a:schemeClr>
          </a:solidFill>
          <a:latin typeface="+mn-lt"/>
          <a:ea typeface="+mn-ea"/>
          <a:cs typeface="+mn-cs"/>
        </a:defRPr>
      </a:lvl1pPr>
      <a:lvl2pPr marL="452438" indent="-185738" algn="l" rtl="0" eaLnBrk="1" fontAlgn="base" hangingPunct="1">
        <a:spcBef>
          <a:spcPts val="600"/>
        </a:spcBef>
        <a:spcAft>
          <a:spcPct val="0"/>
        </a:spcAft>
        <a:buFont typeface="Arial" pitchFamily="34" charset="0"/>
        <a:buChar char="-"/>
        <a:defRPr sz="1800">
          <a:solidFill>
            <a:schemeClr val="tx1">
              <a:lumMod val="90000"/>
              <a:lumOff val="10000"/>
            </a:schemeClr>
          </a:solidFill>
          <a:latin typeface="+mn-lt"/>
        </a:defRPr>
      </a:lvl2pPr>
      <a:lvl3pPr marL="801688" indent="-228600" algn="l" rtl="0" eaLnBrk="1" fontAlgn="base" hangingPunct="1">
        <a:spcBef>
          <a:spcPts val="600"/>
        </a:spcBef>
        <a:spcAft>
          <a:spcPct val="0"/>
        </a:spcAft>
        <a:buFont typeface="Arial" pitchFamily="34" charset="0"/>
        <a:buChar char="•"/>
        <a:defRPr sz="1600">
          <a:solidFill>
            <a:schemeClr val="tx1">
              <a:lumMod val="90000"/>
              <a:lumOff val="10000"/>
            </a:schemeClr>
          </a:solidFill>
          <a:latin typeface="+mn-lt"/>
        </a:defRPr>
      </a:lvl3pPr>
      <a:lvl4pPr marL="1079500" indent="-193675"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4pPr>
      <a:lvl5pPr marL="1519238" indent="-271463"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5pPr>
      <a:lvl6pPr marL="2613025" indent="-268288" algn="l" rtl="0" eaLnBrk="1" fontAlgn="base" hangingPunct="1">
        <a:spcBef>
          <a:spcPct val="50000"/>
        </a:spcBef>
        <a:spcAft>
          <a:spcPct val="0"/>
        </a:spcAft>
        <a:buFont typeface="Arial"/>
        <a:buChar char="–"/>
        <a:defRPr sz="2000">
          <a:solidFill>
            <a:schemeClr val="tx1"/>
          </a:solidFill>
          <a:latin typeface="+mn-lt"/>
        </a:defRPr>
      </a:lvl6pPr>
      <a:lvl7pPr marL="3070225" indent="-268288" algn="l" rtl="0" eaLnBrk="1" fontAlgn="base" hangingPunct="1">
        <a:spcBef>
          <a:spcPct val="50000"/>
        </a:spcBef>
        <a:spcAft>
          <a:spcPct val="0"/>
        </a:spcAft>
        <a:buFont typeface="Arial"/>
        <a:buChar char="–"/>
        <a:defRPr sz="2000">
          <a:solidFill>
            <a:schemeClr val="tx1"/>
          </a:solidFill>
          <a:latin typeface="+mn-lt"/>
        </a:defRPr>
      </a:lvl7pPr>
      <a:lvl8pPr marL="3527425" indent="-268288" algn="l" rtl="0" eaLnBrk="1" fontAlgn="base" hangingPunct="1">
        <a:spcBef>
          <a:spcPct val="50000"/>
        </a:spcBef>
        <a:spcAft>
          <a:spcPct val="0"/>
        </a:spcAft>
        <a:buFont typeface="Arial"/>
        <a:buChar char="–"/>
        <a:defRPr sz="2000">
          <a:solidFill>
            <a:schemeClr val="tx1"/>
          </a:solidFill>
          <a:latin typeface="+mn-lt"/>
        </a:defRPr>
      </a:lvl8pPr>
      <a:lvl9pPr marL="3984625" indent="-268288" algn="l" rtl="0" eaLnBrk="1" fontAlgn="base" hangingPunct="1">
        <a:spcBef>
          <a:spcPct val="50000"/>
        </a:spcBef>
        <a:spcAft>
          <a:spcPct val="0"/>
        </a:spcAft>
        <a:buFont typeface="Arial"/>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xml" /><Relationship Id="rId3" Type="http://schemas.openxmlformats.org/officeDocument/2006/relationships/hyperlink" Target="about:blank" TargetMode="External" /><Relationship Id="rId4" Type="http://schemas.openxmlformats.org/officeDocument/2006/relationships/image" Target="../media/image1.emf" /><Relationship Id="rId5"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9.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0.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1.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3.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4.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5.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6.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7.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8.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9.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0.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1.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3.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4.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5.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6.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7.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8.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9.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0.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1.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4.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5.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6.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7.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8.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a:effectLst/>
      </p:grpSpPr>
      <p:sp>
        <p:nvSpPr>
          <p:cNvPr id="3" name="TextBox 2">
            <a:extLst>
              <a:ext uri="{FF2B5EF4-FFF2-40B4-BE49-F238E27FC236}">
                <a16:creationId xmlns:a16="http://schemas.microsoft.com/office/drawing/2014/main" id="{713EDECA-30C0-48F9-8B21-FC7FFE66AE7A}"/>
              </a:ext>
            </a:extLst>
          </p:cNvPr>
          <p:cNvSpPr txBox="1"/>
          <p:nvPr/>
        </p:nvSpPr>
        <p:spPr>
          <a:xfrm>
            <a:off x="313299" y="1767046"/>
            <a:ext cx="11196994" cy="4416594"/>
          </a:xfrm>
          <a:prstGeom prst="rect">
            <a:avLst/>
          </a:prstGeom>
          <a:noFill/>
          <a:effectLst/>
        </p:spPr>
        <p:txBody>
          <a:bodyPr wrap="square" lIns="0" tIns="0" rIns="0" bIns="0" rtlCol="0">
            <a:spAutoFit/>
          </a:bodyPr>
          <a:lstStyle/>
          <a:p>
            <a:pPr fontAlgn="ctr"/>
            <a:r>
              <a:rPr lang="en-GB" sz="1200">
                <a:effectLst/>
              </a:rPr>
              <a:t>This report contains data collected from patients aged 16+ registered with a GP practice in England.</a:t>
            </a:r>
          </a:p>
          <a:p>
            <a:pPr fontAlgn="ctr"/>
            <a:endParaRPr lang="en-GB" sz="1200">
              <a:effectLst/>
            </a:endParaRPr>
          </a:p>
          <a:p>
            <a:pPr fontAlgn="ctr"/>
            <a:r>
              <a:rPr lang="en-GB" sz="1200">
                <a:effectLst/>
              </a:rPr>
              <a:t>The charts produced in this PowerPoint can be resized and reformatted to meet your needs. The data is available behind the charts should you wish to change the chart type.</a:t>
            </a:r>
          </a:p>
          <a:p>
            <a:pPr fontAlgn="ctr"/>
            <a:endParaRPr lang="en-GB" sz="1200">
              <a:solidFill>
                <a:srgbClr val="000000"/>
              </a:solidFill>
              <a:effectLst/>
            </a:endParaRPr>
          </a:p>
          <a:p>
            <a:pPr fontAlgn="ctr"/>
            <a:r>
              <a:rPr lang="en-GB" sz="1200" b="0" i="0">
                <a:solidFill>
                  <a:srgbClr val="000000"/>
                </a:solidFill>
                <a:effectLst/>
              </a:rPr>
              <a:t>GPPS outputs show the weighted results (unless stated otherwise). Weighting ensures results are more representative of the population of patients aged 16 or over registered with a GP practice.</a:t>
            </a:r>
            <a:endParaRPr lang="en-US" sz="1200" b="0" i="0">
              <a:solidFill>
                <a:srgbClr val="000000"/>
              </a:solidFill>
              <a:effectLst/>
            </a:endParaRPr>
          </a:p>
          <a:p>
            <a:pPr fontAlgn="ctr"/>
            <a:endParaRPr lang="en-GB" sz="1200">
              <a:solidFill>
                <a:srgbClr val="000000"/>
              </a:solidFill>
              <a:effectLst/>
            </a:endParaRPr>
          </a:p>
          <a:p>
            <a:pPr fontAlgn="ctr"/>
            <a:r>
              <a:rPr lang="en-GB" sz="1200" u="sng">
                <a:solidFill>
                  <a:srgbClr val="005EB8"/>
                </a:solidFill>
                <a:effectLst/>
                <a:hlinkClick r:id="rId3">
                  <a:extLst>
                    <a:ext uri="{A12FA001-AC4F-418D-AE19-62706E023703}">
                      <ahyp:hlinkClr xmlns:ahyp="http://schemas.microsoft.com/office/drawing/2018/hyperlinkcolor" val="tx"/>
                    </a:ext>
                  </a:extLst>
                </a:hlinkClick>
              </a:rPr>
              <a:t>See the GP Patient Survey website for further information about weighting</a:t>
            </a:r>
            <a:r>
              <a:rPr lang="en-GB" sz="1200" u="sng">
                <a:solidFill>
                  <a:srgbClr val="639EC8"/>
                </a:solidFill>
                <a:effectLst/>
                <a:hlinkClick r:id="rId3">
                  <a:extLst>
                    <a:ext uri="{A12FA001-AC4F-418D-AE19-62706E023703}">
                      <ahyp:hlinkClr xmlns:ahyp="http://schemas.microsoft.com/office/drawing/2018/hyperlinkcolor" val="tx"/>
                    </a:ext>
                  </a:extLst>
                </a:hlinkClick>
              </a:rPr>
              <a:t>.</a:t>
            </a:r>
            <a:endParaRPr lang="en-GB" sz="1200" u="sng">
              <a:solidFill>
                <a:srgbClr val="0563C1"/>
              </a:solidFill>
              <a:effectLst/>
            </a:endParaRPr>
          </a:p>
          <a:p>
            <a:pPr fontAlgn="ctr"/>
            <a:endParaRPr lang="en-GB" sz="1200">
              <a:solidFill>
                <a:srgbClr val="000000"/>
              </a:solidFill>
              <a:effectLst/>
            </a:endParaRPr>
          </a:p>
          <a:p>
            <a:pPr fontAlgn="ctr"/>
            <a:r>
              <a:rPr lang="en-GB" sz="1200" b="1" u="sng">
                <a:effectLst/>
              </a:rPr>
              <a:t>Results</a:t>
            </a:r>
            <a:endParaRPr lang="en-GB" sz="1200" b="1" u="sng">
              <a:solidFill>
                <a:srgbClr val="000000"/>
              </a:solidFill>
              <a:effectLst/>
            </a:endParaRPr>
          </a:p>
          <a:p>
            <a:pPr fontAlgn="ctr"/>
            <a:endParaRPr lang="en-GB" sz="1200">
              <a:solidFill>
                <a:srgbClr val="000000"/>
              </a:solidFill>
              <a:effectLst/>
            </a:endParaRPr>
          </a:p>
          <a:p>
            <a:pPr fontAlgn="ctr"/>
            <a:r>
              <a:rPr lang="en-GB" sz="1200">
                <a:effectLst/>
              </a:rPr>
              <a:t>Some of the data may be suppressed and will not be shown in the chart due to low base sizes or data may not be available due to loss of comparability following organisation or questionnaire changes.</a:t>
            </a:r>
          </a:p>
          <a:p>
            <a:pPr fontAlgn="ctr"/>
            <a:endParaRPr lang="en-GB" sz="1200">
              <a:solidFill>
                <a:srgbClr val="000000"/>
              </a:solidFill>
              <a:effectLst/>
            </a:endParaRPr>
          </a:p>
          <a:p>
            <a:pPr fontAlgn="ctr"/>
            <a:r>
              <a:rPr lang="en-GB" sz="1200">
                <a:solidFill>
                  <a:srgbClr val="000000"/>
                </a:solidFill>
                <a:effectLst/>
              </a:rPr>
              <a:t>A percentage that is below 0.5% but greater than 0% will be displayed as 0% as percentages are presented rounded.</a:t>
            </a:r>
          </a:p>
          <a:p>
            <a:pPr fontAlgn="ctr"/>
            <a:endParaRPr lang="en-GB" sz="1200">
              <a:solidFill>
                <a:srgbClr val="000000"/>
              </a:solidFill>
              <a:effectLst/>
            </a:endParaRPr>
          </a:p>
          <a:p>
            <a:pPr lvl="0" fontAlgn="b">
              <a:defRPr>
                <a:effectLst/>
              </a:defRPr>
            </a:pPr>
            <a:r>
              <a:rPr lang="en-GB" sz="1200">
                <a:effectLst/>
              </a:rPr>
              <a:t>Where percentages do not sum to 100%, or individual responses do not sum-up to the combined response, this may be due to respondents being able to select multiple responses or because the individual percentages or numbers for each response have been rounded.</a:t>
            </a:r>
          </a:p>
          <a:p>
            <a:pPr lvl="0" fontAlgn="b">
              <a:defRPr>
                <a:effectLst/>
              </a:defRPr>
            </a:pPr>
            <a:endParaRPr lang="en-GB" sz="1200">
              <a:effectLst/>
            </a:endParaRPr>
          </a:p>
          <a:p>
            <a:pPr fontAlgn="b">
              <a:defRPr>
                <a:effectLst/>
              </a:defRPr>
            </a:pPr>
            <a:r>
              <a:rPr lang="en-GB" sz="1200" b="1" u="sng">
                <a:effectLst/>
              </a:rPr>
              <a:t>More information</a:t>
            </a:r>
            <a:endParaRPr lang="en-GB" sz="1200" b="1" u="sng">
              <a:solidFill>
                <a:srgbClr val="000000"/>
              </a:solidFill>
              <a:effectLst/>
            </a:endParaRPr>
          </a:p>
          <a:p>
            <a:pPr lvl="0" fontAlgn="b">
              <a:defRPr>
                <a:effectLst/>
              </a:defRPr>
            </a:pPr>
            <a:endParaRPr lang="en-GB" sz="1200">
              <a:effectLst/>
            </a:endParaRPr>
          </a:p>
          <a:p>
            <a:pPr lvl="0" fontAlgn="b">
              <a:spcBef>
                <a:spcPct val="0"/>
              </a:spcBef>
              <a:spcAft>
                <a:spcPct val="0"/>
              </a:spcAft>
              <a:defRPr>
                <a:effectLst/>
              </a:defRPr>
            </a:pPr>
            <a:r>
              <a:rPr lang="en-GB" sz="1200">
                <a:effectLst/>
              </a:rPr>
              <a:t>For more information about the survey please see the: </a:t>
            </a:r>
            <a:r>
              <a:rPr lang="fr-FR" sz="1200" u="sng">
                <a:solidFill>
                  <a:srgbClr val="005EB8"/>
                </a:solidFill>
                <a:effectLst/>
                <a:hlinkClick r:id="rId3">
                  <a:extLst>
                    <a:ext uri="{A12FA001-AC4F-418D-AE19-62706E023703}">
                      <ahyp:hlinkClr xmlns:ahyp="http://schemas.microsoft.com/office/drawing/2018/hyperlinkcolor" val="tx"/>
                    </a:ext>
                  </a:extLst>
                </a:hlinkClick>
              </a:rPr>
              <a:t>GP Patient Survey website FAQ</a:t>
            </a:r>
            <a:r>
              <a:rPr lang="fr-FR" sz="1200" u="sng">
                <a:solidFill>
                  <a:srgbClr val="639EC8"/>
                </a:solidFill>
                <a:effectLst/>
                <a:hlinkClick r:id="rId3">
                  <a:extLst>
                    <a:ext uri="{A12FA001-AC4F-418D-AE19-62706E023703}">
                      <ahyp:hlinkClr xmlns:ahyp="http://schemas.microsoft.com/office/drawing/2018/hyperlinkcolor" val="tx"/>
                    </a:ext>
                  </a:extLst>
                </a:hlinkClick>
              </a:rPr>
              <a:t>.</a:t>
            </a:r>
            <a:endParaRPr lang="en-GB" sz="1200">
              <a:solidFill>
                <a:srgbClr val="000000"/>
              </a:solidFill>
              <a:effectLst/>
            </a:endParaRPr>
          </a:p>
          <a:p>
            <a:pPr algn="l"/>
            <a:endParaRPr lang="en-GB" sz="1100">
              <a:effectLst/>
            </a:endParaRPr>
          </a:p>
        </p:txBody>
      </p:sp>
      <p:sp>
        <p:nvSpPr>
          <p:cNvPr id="4" name="Chart_Title" descr="Chart_Title" title="Chart_Title">
            <a:extLst>
              <a:ext uri="{FF2B5EF4-FFF2-40B4-BE49-F238E27FC236}">
                <a16:creationId xmlns:a16="http://schemas.microsoft.com/office/drawing/2014/main" id="{BF28B72C-3B11-4277-B4F2-6A91EDBB0D54}"/>
              </a:ext>
            </a:extLst>
          </p:cNvPr>
          <p:cNvSpPr/>
          <p:nvPr/>
        </p:nvSpPr>
        <p:spPr>
          <a:xfrm>
            <a:off x="0" y="748528"/>
            <a:ext cx="12192000" cy="76029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rtlCol="0" anchor="ctr" anchorCtr="0" compatLnSpc="1">
            <a:prstTxWarp prst="textNoShape">
              <a:avLst/>
            </a:prstTxWarp>
            <a:noAutofit/>
          </a:bodyPr>
          <a:lstStyle/>
          <a:p>
            <a:pPr marL="180975" eaLnBrk="0" fontAlgn="base" hangingPunct="0">
              <a:spcBef>
                <a:spcPct val="20000"/>
              </a:spcBef>
              <a:spcAft>
                <a:spcPct val="0"/>
              </a:spcAft>
            </a:pPr>
            <a:r>
              <a:rPr lang="en-GB" sz="2400" b="1" kern="0">
                <a:solidFill>
                  <a:srgbClr val="FFFFFF"/>
                </a:solidFill>
              </a:rPr>
              <a:t>Technical Details</a:t>
            </a:r>
            <a:endParaRPr lang="en-GB" sz="1600" b="1">
              <a:solidFill>
                <a:srgbClr val="FFFFFF"/>
              </a:solidFill>
              <a:effectLst/>
              <a:latin typeface="Arial"/>
            </a:endParaRPr>
          </a:p>
        </p:txBody>
      </p:sp>
      <p:pic>
        <p:nvPicPr>
          <p:cNvPr id="5" name="Picture 2" descr="R:\Graphics team\Work_2014\ipsos_mori\sri\GPPS\CCG presentation\GPPS_update_logo_white_(emf).emf">
            <a:extLst>
              <a:ext uri="{FF2B5EF4-FFF2-40B4-BE49-F238E27FC236}">
                <a16:creationId xmlns:a16="http://schemas.microsoft.com/office/drawing/2014/main" id="{F8E8F1D6-3A4E-480F-94FD-1AAD72645F47}"/>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a:xfrm>
            <a:off x="224854" y="220223"/>
            <a:ext cx="2425582" cy="383871"/>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603C17C-DADA-4E1C-8193-567B6DA7F10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Tree>
    <p:extLst>
      <p:ext uri="{BB962C8B-B14F-4D97-AF65-F5344CB8AC3E}">
        <p14:creationId xmlns:p14="http://schemas.microsoft.com/office/powerpoint/2010/main" val="2821534921"/>
      </p:ext>
    </p:extLst>
  </p:cSld>
  <p:clrMapOvr>
    <a:masterClrMapping/>
  </p:clrMapOvr>
  <p:transition>
    <p:fade/>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Q9. On that occasion, what was your main reason for trying to contact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2026 (120)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2026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Q10. Still thinking about the last time you contacted your GP practice, how did you try to contact them?</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(112), 2025 (99), 2026 (122)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(61), 2025 (59), 2026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Q11. What happened when you phoned your GP practice on that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(91), 2025 (46), 2026 (51)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(50), 2025 (24), 2026 (21)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last tried to contact their practice by phone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Q12. Once you had contacted your GP practice, did you know what the next step in dealing with your request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(109), 2025 (96), 2026 (117)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(59), 2025 (57), 2026 (51)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 except those whose call was not answered. Patients who selected 'I couldn't contact my practice'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couldn’t contact my practice’ (weighted): 2024 (0), 2025 (0),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Q13. How soon after you contacted your GP practice did you know what the next step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(92), 2025 (81), 2026 (93)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(49), 2025 (44),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knew what the next step in dealing with their request would be. Patients who selected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Less than two days = There and then + Later on the same day + The next day</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can’t remember’ (weighted): 2024 (3), 2025 (4), 2026 (2)</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Q14. How did your GP practice deal with your request?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2026 (97)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2026 (41)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knew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Q15. What did you do when you couldn’t contact your GP practice or didn’t know what the next step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(14), 2025 (14), 2026 (22)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(8), 2025 (10), 2026 (12)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couldn’t contact their practice or didn’t know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Q16. Overall, how would you describe your experience of contacting your GP practice on this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(114), 2025 (102), 2026 (122)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(61), 2025 (62), 2026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Q17. When was your last GP practice appointment?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(118), 2025 (102), 2026 (124)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(64), 2025 (62), 2026 (55)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Q18. Did you do any of the following before trying to get an appointment with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(113), 2025 (99),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(61), 2025 (60), 2026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 Generally, how easy or difficult is it to contact your GP practice on the phone?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(113), 2025 (101), 2026 (119)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(61), 2025 (61), 2026 (51)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(3), 2025 (0), 2026 (4)</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Q19. Were you offered the following choices?</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(79), 2025 (67), 2026 (88)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(39), 2025 (40), 2026 (42)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didn't need a choice' or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didn’t need a choice’ or ’I can’t remember’ (weighted): 2024 (21), 2025 (20), 2026 (10)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Q20. How long after you first contacted your GP practice did the appointment take place?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(112), 2025 (98), 2026 (123)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(61), 2025 (59), 2026 (54)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Q21. How do you feel about how long you waited for your appointment?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(99), 2025 (90), 2026 (106)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(53), 2025 (54), 2026 (48)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(8), 2025 (6), 2026 (6)</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Q22. How did the appointment take place?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(111), 2025 (98), 2026 (122)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(60), 2025 (60), 2026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Remote appointment = Over the phone + Over a video call + By text message + By online message. Face-to-face appointment = Face-to-face at my GP practice + Face-to-face at a different general practice location + Face-to-face at my home</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Q23. Who did you have the appointment with?</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(112), 2025 (97), 2026 (122)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(60), 2025 (59), 2026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Q24. During your last appointment, how good was the healthcare professional at listening to you?</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(112), 2025 (98),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(60), 2025 (60), 2026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(1), 2025 (1),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Q25. During your last appointment, how good was the healthcare professional at treating you with care and concern?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(113), 2025 (98),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(61), 2025 (60), 2026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(1), 2025 (0),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Q26. During your last appointment, how good was the healthcare professional at considering your mental wellbeing?</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(86), 2025 (71), 2026 (95)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(50), 2025 (47), 2026 (44)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(12), 2025 (14), 2026 (10)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Q27. Did you feel that the healthcare professional had all the information they needed about you?</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(108), 2025 (93), 2026 (120)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(58), 2025 (57), 2026 (51)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(3), 2025 (4), 2026 (2)</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Q28. Did you have confidence and trust in the healthcare professional you saw or spoke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(110), 2025 (99),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(59), 2025 (60), 2026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(3), 2025 (0),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 Generally, how easy or difficult is it to contact your GP practice using their website?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(44), 2025 (67), 2026 (84)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(26), 2025 (46), 2026 (38)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(37), 2025 (15), 2026 (17)</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Q29. At your last appointment, were you involved as much as you wanted to be in decisions about your care and treatment?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(103), 2025 (94), 2026 (115)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(56), 2025 (58), 2026 (50)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can't remember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can’t remember or it didn’t apply’ (weighted): 2024 (6), 2025 (3), 2026 (3)</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Q30. What was the outcome of the appointment on this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(114), 2025 (99),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(61), 2025 (60), 2026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Q31. Thinking about the reason for your last appointment, were your needs met?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(110), 2025 (96), 2026 (120)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(60), 2025 (58), 2026 (53)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(1), 2025 (2),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Q32. Overall, how would you describe your experience of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(118), 2025 (100), 2026 (125)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(64), 2025 (61), 2026 (55)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 Generally, how easy or difficult is it to contact your GP practice using the NHS App?</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(31), 2025 (54), 2026 (67)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(18), 2025 (35), 2026 (32)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(45), 2025 (26), 2026 (23)</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Q4. Overall, how helpful do you find the reception and administrative team at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(114), 2025 (100), 2026 (121)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(62), 2025 (59), 2026 (54)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Helpful = Very helpful + Fairly helpful. Not helpful = Not very helpful + Not at all helpful</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(2), 2025 (2),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Q5. Which of the following online GP services have you used in the last 12 months?</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(117), 2025 (101), 2026 (123)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(63), 2025 (61), 2026 (55)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Q6. Is there a particular healthcare professional at your GP practice you usually prefer to see or speak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(115), 2025 (102), 2026 (123)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(63), 2025 (62), 2026 (55)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Q7. How often do you get to see or speak to your preferred healthcare professional when you ask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(32), 2025 (31), 2026 (24)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(17), 2025 (21), 2026 (10)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who have a healthcare professional they prefer to see or speak to.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(1), 2025 (0),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Q8. When did you last try to contact your GP practice for yourself or someone else?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(118), 2025 (102), 2026 (124)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(64), 2025 (62), 2026 (55)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HEELEY GREEN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tags/tag1.xml><?xml version="1.0" encoding="utf-8"?>
<p:tagLst xmlns:p="http://schemas.openxmlformats.org/presentationml/2006/main">
  <p:tag name="AS_NET" val="8.0.0"/>
  <p:tag name="AS_OS" val="Microsoft Windows NT 10.0.20348.0"/>
  <p:tag name="AS_RELEASE_DATE" val="2022.01.14"/>
  <p:tag name="AS_TITLE" val="Aspose.Slides for .NET5"/>
  <p:tag name="AS_VERSION" val="22.1"/>
  <p:tag name="PRESGUID" val="223c9c9d-0fa9-4ad3-a0f6-14cf2c647e40"/>
</p:tagLst>
</file>

<file path=ppt/theme/theme1.xml><?xml version="1.0" encoding="utf-8"?>
<a:theme xmlns:r="http://schemas.openxmlformats.org/officeDocument/2006/relationships" xmlns:a="http://schemas.openxmlformats.org/drawingml/2006/main" name="UK - Ipsos SRI">
  <a:themeElements>
    <a:clrScheme name="Custom 2">
      <a:dk1>
        <a:srgbClr val="292926"/>
      </a:dk1>
      <a:lt1>
        <a:srgbClr val="FFFFFF"/>
      </a:lt1>
      <a:dk2>
        <a:srgbClr val="639EC8"/>
      </a:dk2>
      <a:lt2>
        <a:srgbClr val="292926"/>
      </a:lt2>
      <a:accent1>
        <a:srgbClr val="768692"/>
      </a:accent1>
      <a:accent2>
        <a:srgbClr val="425563"/>
      </a:accent2>
      <a:accent3>
        <a:srgbClr val="00A9CE"/>
      </a:accent3>
      <a:accent4>
        <a:srgbClr val="003087"/>
      </a:accent4>
      <a:accent5>
        <a:srgbClr val="41B6E6"/>
      </a:accent5>
      <a:accent6>
        <a:srgbClr val="005EB8"/>
      </a:accent6>
      <a:hlink>
        <a:srgbClr val="003E74"/>
      </a:hlink>
      <a:folHlink>
        <a:srgbClr val="639EC8"/>
      </a:folHlink>
    </a:clrScheme>
    <a:fontScheme name="Ipsos MORI - TEMPLATE">
      <a:majorFont>
        <a:latin typeface="Arial Black"/>
        <a:ea typeface="Arial Black"/>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Widescreen</PresentationFormat>
  <Paragraphs>300</Paragraphs>
  <Slides>33</Slides>
  <Notes>33</Notes>
  <TotalTime>22</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33</vt:i4>
      </vt:variant>
    </vt:vector>
  </HeadingPairs>
  <TitlesOfParts>
    <vt:vector baseType="lpstr" size="39">
      <vt:lpstr>Arial</vt:lpstr>
      <vt:lpstr>Arial Black</vt:lpstr>
      <vt:lpstr>Calibri Light</vt:lpstr>
      <vt:lpstr>Calibri</vt:lpstr>
      <vt:lpstr>Arial (Body)</vt:lpstr>
      <vt:lpstr>UK - Ipsos SRI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22.0100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Sophie Dowdell</dc:creator>
  <cp:lastModifiedBy>Ketan Patel</cp:lastModifiedBy>
  <cp:revision>107</cp:revision>
  <dcterms:created xsi:type="dcterms:W3CDTF">2018-05-30T12:52:08Z</dcterms:created>
  <dcterms:modified xsi:type="dcterms:W3CDTF">2026-07-13T11:53:44Z</dcterms:modified>
</cp:coreProperties>
</file>